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1"/>
  </p:notesMasterIdLst>
  <p:handoutMasterIdLst>
    <p:handoutMasterId r:id="rId22"/>
  </p:handoutMasterIdLst>
  <p:sldIdLst>
    <p:sldId id="274" r:id="rId2"/>
    <p:sldId id="312" r:id="rId3"/>
    <p:sldId id="322" r:id="rId4"/>
    <p:sldId id="338" r:id="rId5"/>
    <p:sldId id="339" r:id="rId6"/>
    <p:sldId id="329" r:id="rId7"/>
    <p:sldId id="327" r:id="rId8"/>
    <p:sldId id="263" r:id="rId9"/>
    <p:sldId id="317" r:id="rId10"/>
    <p:sldId id="277" r:id="rId11"/>
    <p:sldId id="293" r:id="rId12"/>
    <p:sldId id="319" r:id="rId13"/>
    <p:sldId id="262" r:id="rId14"/>
    <p:sldId id="267" r:id="rId15"/>
    <p:sldId id="269" r:id="rId16"/>
    <p:sldId id="268" r:id="rId17"/>
    <p:sldId id="299" r:id="rId18"/>
    <p:sldId id="316" r:id="rId19"/>
    <p:sldId id="340"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3840" userDrawn="1">
          <p15:clr>
            <a:srgbClr val="A4A3A4"/>
          </p15:clr>
        </p15:guide>
        <p15:guide id="3" pos="4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9E7800"/>
    <a:srgbClr val="C8C8FC"/>
    <a:srgbClr val="E6E6E6"/>
    <a:srgbClr val="28289D"/>
    <a:srgbClr val="443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0" autoAdjust="0"/>
    <p:restoredTop sz="72595" autoAdjust="0"/>
  </p:normalViewPr>
  <p:slideViewPr>
    <p:cSldViewPr snapToGrid="0">
      <p:cViewPr varScale="1">
        <p:scale>
          <a:sx n="108" d="100"/>
          <a:sy n="108" d="100"/>
        </p:scale>
        <p:origin x="1792" y="76"/>
      </p:cViewPr>
      <p:guideLst>
        <p:guide orient="horz" pos="550"/>
        <p:guide pos="3840"/>
        <p:guide pos="490"/>
      </p:guideLst>
    </p:cSldViewPr>
  </p:slideViewPr>
  <p:notesTextViewPr>
    <p:cViewPr>
      <p:scale>
        <a:sx n="3" d="2"/>
        <a:sy n="3" d="2"/>
      </p:scale>
      <p:origin x="0" y="0"/>
    </p:cViewPr>
  </p:notesTextViewPr>
  <p:sorterViewPr>
    <p:cViewPr varScale="1">
      <p:scale>
        <a:sx n="1" d="1"/>
        <a:sy n="1" d="1"/>
      </p:scale>
      <p:origin x="0" y="-4116"/>
    </p:cViewPr>
  </p:sorterViewPr>
  <p:notesViewPr>
    <p:cSldViewPr snapToGrid="0">
      <p:cViewPr varScale="1">
        <p:scale>
          <a:sx n="66" d="100"/>
          <a:sy n="66" d="100"/>
        </p:scale>
        <p:origin x="253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Individual Members</a:t>
            </a:r>
          </a:p>
        </c:rich>
      </c:tx>
      <c:layout>
        <c:manualLayout>
          <c:xMode val="edge"/>
          <c:yMode val="edge"/>
          <c:x val="0.3641121903172963"/>
          <c:y val="1.6620494989749605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025541338582681"/>
          <c:y val="0.1149258664538714"/>
          <c:w val="0.81611958661417328"/>
          <c:h val="0.71041880502317933"/>
        </c:manualLayout>
      </c:layout>
      <c:scatterChart>
        <c:scatterStyle val="lineMarker"/>
        <c:varyColors val="0"/>
        <c:ser>
          <c:idx val="0"/>
          <c:order val="0"/>
          <c:tx>
            <c:strRef>
              <c:f>Sheet1!$B$1</c:f>
              <c:strCache>
                <c:ptCount val="1"/>
                <c:pt idx="0">
                  <c:v>Members</c:v>
                </c:pt>
              </c:strCache>
            </c:strRef>
          </c:tx>
          <c:spPr>
            <a:ln w="38100" cap="rnd">
              <a:solidFill>
                <a:srgbClr val="FFFF00"/>
              </a:solidFill>
              <a:round/>
            </a:ln>
            <a:effectLst/>
          </c:spPr>
          <c:marker>
            <c:symbol val="none"/>
          </c:marker>
          <c:xVal>
            <c:numRef>
              <c:f>Sheet1!$A$2:$A$12</c:f>
              <c:numCache>
                <c:formatCode>General</c:formatCode>
                <c:ptCount val="11"/>
                <c:pt idx="0">
                  <c:v>1955</c:v>
                </c:pt>
                <c:pt idx="1">
                  <c:v>1960</c:v>
                </c:pt>
                <c:pt idx="2">
                  <c:v>1970</c:v>
                </c:pt>
                <c:pt idx="3">
                  <c:v>1980</c:v>
                </c:pt>
                <c:pt idx="4">
                  <c:v>1990</c:v>
                </c:pt>
                <c:pt idx="5">
                  <c:v>2000</c:v>
                </c:pt>
                <c:pt idx="6">
                  <c:v>2010</c:v>
                </c:pt>
                <c:pt idx="7">
                  <c:v>2019</c:v>
                </c:pt>
                <c:pt idx="8">
                  <c:v>2020</c:v>
                </c:pt>
                <c:pt idx="9">
                  <c:v>2021</c:v>
                </c:pt>
                <c:pt idx="10">
                  <c:v>2022</c:v>
                </c:pt>
              </c:numCache>
            </c:numRef>
          </c:xVal>
          <c:yVal>
            <c:numRef>
              <c:f>Sheet1!$B$2:$B$12</c:f>
              <c:numCache>
                <c:formatCode>General</c:formatCode>
                <c:ptCount val="11"/>
                <c:pt idx="0">
                  <c:v>65</c:v>
                </c:pt>
                <c:pt idx="1">
                  <c:v>200</c:v>
                </c:pt>
                <c:pt idx="2">
                  <c:v>1200</c:v>
                </c:pt>
                <c:pt idx="3">
                  <c:v>1500</c:v>
                </c:pt>
                <c:pt idx="4">
                  <c:v>1850</c:v>
                </c:pt>
                <c:pt idx="5">
                  <c:v>2000</c:v>
                </c:pt>
                <c:pt idx="6">
                  <c:v>2300</c:v>
                </c:pt>
                <c:pt idx="7">
                  <c:v>2449</c:v>
                </c:pt>
                <c:pt idx="8">
                  <c:v>2483</c:v>
                </c:pt>
                <c:pt idx="9">
                  <c:v>2481</c:v>
                </c:pt>
                <c:pt idx="10">
                  <c:v>2486</c:v>
                </c:pt>
              </c:numCache>
            </c:numRef>
          </c:yVal>
          <c:smooth val="0"/>
          <c:extLst>
            <c:ext xmlns:c16="http://schemas.microsoft.com/office/drawing/2014/chart" uri="{C3380CC4-5D6E-409C-BE32-E72D297353CC}">
              <c16:uniqueId val="{00000000-3381-504A-8DD9-E8D313A9B6E6}"/>
            </c:ext>
          </c:extLst>
        </c:ser>
        <c:dLbls>
          <c:showLegendKey val="0"/>
          <c:showVal val="0"/>
          <c:showCatName val="0"/>
          <c:showSerName val="0"/>
          <c:showPercent val="0"/>
          <c:showBubbleSize val="0"/>
        </c:dLbls>
        <c:axId val="612042752"/>
        <c:axId val="612044384"/>
      </c:scatterChart>
      <c:valAx>
        <c:axId val="612042752"/>
        <c:scaling>
          <c:orientation val="minMax"/>
          <c:min val="195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12044384"/>
        <c:crosses val="autoZero"/>
        <c:crossBetween val="midCat"/>
        <c:majorUnit val="10"/>
      </c:valAx>
      <c:valAx>
        <c:axId val="612044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 of Members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12042752"/>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002AE-0987-42FD-A716-EC3F3C56A3C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A2DE74-6AA8-4B68-AF5C-E5C8B48A443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5B490FD-DED0-45B7-977E-75C0D747BA33}" type="datetimeFigureOut">
              <a:rPr lang="en-US" smtClean="0"/>
              <a:t>11/14/2022</a:t>
            </a:fld>
            <a:endParaRPr lang="en-US"/>
          </a:p>
        </p:txBody>
      </p:sp>
      <p:sp>
        <p:nvSpPr>
          <p:cNvPr id="4" name="Footer Placeholder 3">
            <a:extLst>
              <a:ext uri="{FF2B5EF4-FFF2-40B4-BE49-F238E27FC236}">
                <a16:creationId xmlns:a16="http://schemas.microsoft.com/office/drawing/2014/main" id="{A4D84BB4-CE8B-4A9E-A513-E2777F3A625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DCAC33-6346-4C0C-AB4A-20984D85C11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F7A3763-10D8-4125-BCA0-DB73C381E689}" type="slidenum">
              <a:rPr lang="en-US" smtClean="0"/>
              <a:t>‹#›</a:t>
            </a:fld>
            <a:endParaRPr lang="en-US"/>
          </a:p>
        </p:txBody>
      </p:sp>
    </p:spTree>
    <p:extLst>
      <p:ext uri="{BB962C8B-B14F-4D97-AF65-F5344CB8AC3E}">
        <p14:creationId xmlns:p14="http://schemas.microsoft.com/office/powerpoint/2010/main" val="397895738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5F8E7F-EE33-492B-9886-6CF38F917968}" type="datetimeFigureOut">
              <a:rPr lang="en-US" smtClean="0"/>
              <a:t>11/14/2022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9C67C9-E533-45B2-AE13-7050067B33B0}" type="slidenum">
              <a:rPr lang="en-US" smtClean="0"/>
              <a:t>‹#›</a:t>
            </a:fld>
            <a:endParaRPr lang="en-US"/>
          </a:p>
        </p:txBody>
      </p:sp>
    </p:spTree>
    <p:extLst>
      <p:ext uri="{BB962C8B-B14F-4D97-AF65-F5344CB8AC3E}">
        <p14:creationId xmlns:p14="http://schemas.microsoft.com/office/powerpoint/2010/main" val="249053271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sz="2000" dirty="0"/>
              <a:t>This presentation is intended for prospective members of SETP</a:t>
            </a:r>
            <a:r>
              <a:rPr lang="en-US" sz="2000" baseline="0" dirty="0"/>
              <a:t> to provide an outline on the Society. It is a basis for the President’s Annual State of the Society when appropriately tailored for specific items of interest to the membership.</a:t>
            </a:r>
          </a:p>
        </p:txBody>
      </p:sp>
      <p:sp>
        <p:nvSpPr>
          <p:cNvPr id="4" name="Slide Number Placeholder 3"/>
          <p:cNvSpPr>
            <a:spLocks noGrp="1"/>
          </p:cNvSpPr>
          <p:nvPr>
            <p:ph type="sldNum" sz="quarter" idx="10"/>
          </p:nvPr>
        </p:nvSpPr>
        <p:spPr/>
        <p:txBody>
          <a:bodyPr/>
          <a:lstStyle/>
          <a:p>
            <a:fld id="{879C67C9-E533-45B2-AE13-7050067B33B0}" type="slidenum">
              <a:rPr lang="en-US" smtClean="0"/>
              <a:t>1</a:t>
            </a:fld>
            <a:endParaRPr lang="en-US"/>
          </a:p>
        </p:txBody>
      </p:sp>
    </p:spTree>
    <p:extLst>
      <p:ext uri="{BB962C8B-B14F-4D97-AF65-F5344CB8AC3E}">
        <p14:creationId xmlns:p14="http://schemas.microsoft.com/office/powerpoint/2010/main" val="2781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a:t>The Society is the parent organization of the SETP Scholarship Foundation, but by design and law has very little control. Their Board of Trustees are in charge and any overlap with SETP leadership is coincidental. The primary purpose of the Scholarship Foundation is to receive, acquire, manage, administer and expend property and funds for scholarships and other forms of educational assistance to children and families of deceased or disabled Society members. Excess funds have been granted to the children of living members.</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r>
              <a:rPr lang="en-US"/>
              <a:t>SETP S F</a:t>
            </a:r>
          </a:p>
        </p:txBody>
      </p:sp>
      <p:sp>
        <p:nvSpPr>
          <p:cNvPr id="5" name="Slide Number Placeholder 4"/>
          <p:cNvSpPr>
            <a:spLocks noGrp="1"/>
          </p:cNvSpPr>
          <p:nvPr>
            <p:ph type="sldNum" sz="quarter" idx="11"/>
          </p:nvPr>
        </p:nvSpPr>
        <p:spPr/>
        <p:txBody>
          <a:bodyPr/>
          <a:lstStyle/>
          <a:p>
            <a:fld id="{764939BB-4BB5-4A16-9EBD-1A5A47C08349}" type="slidenum">
              <a:rPr lang="en-US" smtClean="0"/>
              <a:pPr/>
              <a:t>10</a:t>
            </a:fld>
            <a:endParaRPr lang="en-US"/>
          </a:p>
        </p:txBody>
      </p:sp>
    </p:spTree>
    <p:extLst>
      <p:ext uri="{BB962C8B-B14F-4D97-AF65-F5344CB8AC3E}">
        <p14:creationId xmlns:p14="http://schemas.microsoft.com/office/powerpoint/2010/main" val="327573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Numbers are all good, with a renewed focus on the SETP Foundation for their building and education efforts.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67C9-E533-45B2-AE13-7050067B33B0}" type="slidenum">
              <a:rPr lang="en-US" smtClean="0"/>
              <a:t>11</a:t>
            </a:fld>
            <a:endParaRPr lang="en-US"/>
          </a:p>
        </p:txBody>
      </p:sp>
    </p:spTree>
    <p:extLst>
      <p:ext uri="{BB962C8B-B14F-4D97-AF65-F5344CB8AC3E}">
        <p14:creationId xmlns:p14="http://schemas.microsoft.com/office/powerpoint/2010/main" val="241696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Brian Sandberg’s public-facing goals are summed up in supporting our past, present and future. Additional goals in these categories are focused within the Board of Directors and other SETP leadership.</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79C67C9-E533-45B2-AE13-7050067B33B0}" type="slidenum">
              <a:rPr lang="en-US" smtClean="0"/>
              <a:t>12</a:t>
            </a:fld>
            <a:endParaRPr lang="en-US"/>
          </a:p>
        </p:txBody>
      </p:sp>
    </p:spTree>
    <p:extLst>
      <p:ext uri="{BB962C8B-B14F-4D97-AF65-F5344CB8AC3E}">
        <p14:creationId xmlns:p14="http://schemas.microsoft.com/office/powerpoint/2010/main" val="13249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a:t>www.setp.org</a:t>
            </a:r>
          </a:p>
          <a:p>
            <a:r>
              <a:rPr lang="en-US" dirty="0"/>
              <a:t>LinkedIn</a:t>
            </a:r>
          </a:p>
          <a:p>
            <a:r>
              <a:rPr lang="en-US" dirty="0"/>
              <a:t>Facebook</a:t>
            </a:r>
          </a:p>
          <a:p>
            <a:r>
              <a:rPr lang="en-US" dirty="0"/>
              <a:t>Twitter</a:t>
            </a:r>
          </a:p>
          <a:p>
            <a:r>
              <a:rPr lang="en-US" dirty="0"/>
              <a:t>Instagram</a:t>
            </a:r>
          </a:p>
        </p:txBody>
      </p:sp>
      <p:sp>
        <p:nvSpPr>
          <p:cNvPr id="4" name="Slide Number Placeholder 3"/>
          <p:cNvSpPr>
            <a:spLocks noGrp="1"/>
          </p:cNvSpPr>
          <p:nvPr>
            <p:ph type="sldNum" sz="quarter" idx="10"/>
          </p:nvPr>
        </p:nvSpPr>
        <p:spPr/>
        <p:txBody>
          <a:bodyPr/>
          <a:lstStyle/>
          <a:p>
            <a:fld id="{879C67C9-E533-45B2-AE13-7050067B33B0}" type="slidenum">
              <a:rPr lang="en-US" smtClean="0"/>
              <a:t>13</a:t>
            </a:fld>
            <a:endParaRPr lang="en-US"/>
          </a:p>
        </p:txBody>
      </p:sp>
    </p:spTree>
    <p:extLst>
      <p:ext uri="{BB962C8B-B14F-4D97-AF65-F5344CB8AC3E}">
        <p14:creationId xmlns:p14="http://schemas.microsoft.com/office/powerpoint/2010/main" val="111720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69ECB6D-9B21-43CA-BA86-C4F33A96117C}"/>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3B0499-7FCE-473C-9DB5-91C2FF42892A}"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1879D9DF-5553-4C84-863D-21F04CA89BB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41BD927-5141-47FC-9268-0FA1FFDCFDC1}"/>
              </a:ext>
            </a:extLst>
          </p:cNvPr>
          <p:cNvSpPr>
            <a:spLocks noGrp="1" noChangeArrowheads="1"/>
          </p:cNvSpPr>
          <p:nvPr>
            <p:ph type="body" idx="1"/>
          </p:nvPr>
        </p:nvSpPr>
        <p:spPr>
          <a:noFill/>
        </p:spPr>
        <p:txBody>
          <a:bodyPr/>
          <a:lstStyle/>
          <a:p>
            <a:pPr eaLnBrk="1" hangingPunct="1"/>
            <a:r>
              <a:rPr lang="en-US" altLang="en-US" sz="1000" dirty="0">
                <a:latin typeface="Arial" panose="020B0604020202020204" pitchFamily="34" charset="0"/>
                <a:cs typeface="Arial" panose="020B0604020202020204" pitchFamily="34" charset="0"/>
              </a:rPr>
              <a:t> </a:t>
            </a:r>
          </a:p>
          <a:p>
            <a:pPr eaLnBrk="1" hangingPunct="1"/>
            <a:r>
              <a:rPr lang="en-US" altLang="en-US" sz="1000" dirty="0">
                <a:latin typeface="Arial" panose="020B0604020202020204" pitchFamily="34" charset="0"/>
                <a:cs typeface="Arial" panose="020B0604020202020204" pitchFamily="34" charset="0"/>
              </a:rPr>
              <a:t> ”Hidden Slides” for TPS Welcome to Flight Test Presentations</a:t>
            </a:r>
          </a:p>
        </p:txBody>
      </p:sp>
    </p:spTree>
    <p:extLst>
      <p:ext uri="{BB962C8B-B14F-4D97-AF65-F5344CB8AC3E}">
        <p14:creationId xmlns:p14="http://schemas.microsoft.com/office/powerpoint/2010/main" val="185670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42FF186-4B6E-4DDD-B071-E013344A06C1}"/>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254A7C-9DBA-4CD0-B7F7-07D6426BC8B5}"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E3210B71-5D1B-4682-80F4-D3166A31E59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1851A5D-4079-4F66-8198-F1A23AAD2BB0}"/>
              </a:ext>
            </a:extLst>
          </p:cNvPr>
          <p:cNvSpPr>
            <a:spLocks noGrp="1" noChangeArrowheads="1"/>
          </p:cNvSpPr>
          <p:nvPr>
            <p:ph type="body" idx="1"/>
          </p:nvPr>
        </p:nvSpPr>
        <p:spPr>
          <a:noFill/>
        </p:spPr>
        <p:txBody>
          <a:bodyPr/>
          <a:lstStyle/>
          <a:p>
            <a:pPr eaLnBrk="1" hangingPunct="1"/>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03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8AE725F-8B97-4191-A901-84036E5F2081}"/>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A38AB2-BB55-47FB-B5A9-0BEDFEBA89C7}"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5C083B4C-4706-4399-BB0D-F3EC108907A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28A74C6-8812-461E-B2A4-A98DF5CAFFED}"/>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73282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01A0C24-52C5-4134-80CF-215E11EEB406}"/>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ADCEEB-4A50-4CF2-A09B-09F1FA10E9F0}"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93802C3-EE6B-4F2F-BF75-9354049C6AB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CD8F9B3-AF66-4BDF-B4C9-956E39963989}"/>
              </a:ext>
            </a:extLst>
          </p:cNvPr>
          <p:cNvSpPr>
            <a:spLocks noGrp="1" noChangeArrowheads="1"/>
          </p:cNvSpPr>
          <p:nvPr>
            <p:ph type="body" idx="1"/>
          </p:nvPr>
        </p:nvSpPr>
        <p:spPr>
          <a:noFill/>
        </p:spPr>
        <p:txBody>
          <a:bodyPr/>
          <a:lstStyle/>
          <a:p>
            <a:pPr eaLnBrk="1" hangingPunct="1"/>
            <a:r>
              <a:rPr lang="en-US" altLang="en-US" sz="1000" dirty="0">
                <a:latin typeface="Arial" panose="020B0604020202020204" pitchFamily="34" charset="0"/>
                <a:cs typeface="Arial" panose="020B0604020202020204" pitchFamily="34" charset="0"/>
              </a:rPr>
              <a:t> Again for emphasis, provisional Associate Membership is a temporary acceptance of full membership at the AM grade. It is not a lesser grade.</a:t>
            </a:r>
          </a:p>
        </p:txBody>
      </p:sp>
    </p:spTree>
    <p:extLst>
      <p:ext uri="{BB962C8B-B14F-4D97-AF65-F5344CB8AC3E}">
        <p14:creationId xmlns:p14="http://schemas.microsoft.com/office/powerpoint/2010/main" val="227503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These are the entry grades. The six grades in our Constitution are Associate Member, Member, Associate Fellow, Fellow, Honorary Fellow, and Corporate. The only difference between AM and M is the ability to vote for SETP Officers or Constitutional changes, to serve on the SETP Board of Directors, or to serve as Section Chairman. All other votes, offices, and benefits are in place for AMs including those in provisional status.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79C67C9-E533-45B2-AE13-7050067B33B0}" type="slidenum">
              <a:rPr lang="en-US" smtClean="0"/>
              <a:t>18</a:t>
            </a:fld>
            <a:endParaRPr lang="en-US"/>
          </a:p>
        </p:txBody>
      </p:sp>
    </p:spTree>
    <p:extLst>
      <p:ext uri="{BB962C8B-B14F-4D97-AF65-F5344CB8AC3E}">
        <p14:creationId xmlns:p14="http://schemas.microsoft.com/office/powerpoint/2010/main" val="775274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a:t>The form for provisional Associate Member is purposefully this simple. We want to know who you are and how to support your career. This is a temporary full membership, we expect and welcome your full participation.</a:t>
            </a:r>
          </a:p>
        </p:txBody>
      </p:sp>
      <p:sp>
        <p:nvSpPr>
          <p:cNvPr id="4" name="Slide Number Placeholder 3"/>
          <p:cNvSpPr>
            <a:spLocks noGrp="1"/>
          </p:cNvSpPr>
          <p:nvPr>
            <p:ph type="sldNum" sz="quarter" idx="10"/>
          </p:nvPr>
        </p:nvSpPr>
        <p:spPr/>
        <p:txBody>
          <a:bodyPr/>
          <a:lstStyle/>
          <a:p>
            <a:fld id="{879C67C9-E533-45B2-AE13-7050067B33B0}" type="slidenum">
              <a:rPr lang="en-US" smtClean="0"/>
              <a:t>19</a:t>
            </a:fld>
            <a:endParaRPr lang="en-US"/>
          </a:p>
        </p:txBody>
      </p:sp>
    </p:spTree>
    <p:extLst>
      <p:ext uri="{BB962C8B-B14F-4D97-AF65-F5344CB8AC3E}">
        <p14:creationId xmlns:p14="http://schemas.microsoft.com/office/powerpoint/2010/main" val="111720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A history book of our first 20 years was published in 1978 and our early archives are intact and being preserved for further study. These are some general key milestones.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67C9-E533-45B2-AE13-7050067B33B0}" type="slidenum">
              <a:rPr lang="en-US" smtClean="0"/>
              <a:t>2</a:t>
            </a:fld>
            <a:endParaRPr lang="en-US"/>
          </a:p>
        </p:txBody>
      </p:sp>
    </p:spTree>
    <p:extLst>
      <p:ext uri="{BB962C8B-B14F-4D97-AF65-F5344CB8AC3E}">
        <p14:creationId xmlns:p14="http://schemas.microsoft.com/office/powerpoint/2010/main" val="3005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a:t>Promoting safety, communication and education for all test pilots.</a:t>
            </a:r>
          </a:p>
          <a:p>
            <a:endParaRPr lang="en-US" dirty="0"/>
          </a:p>
          <a:p>
            <a:r>
              <a:rPr lang="en-US" dirty="0"/>
              <a:t>Our Mission is most readily accomplished through our gatherings, so wide participation in those events is key to success.</a:t>
            </a:r>
          </a:p>
        </p:txBody>
      </p:sp>
      <p:sp>
        <p:nvSpPr>
          <p:cNvPr id="4" name="Slide Number Placeholder 3"/>
          <p:cNvSpPr>
            <a:spLocks noGrp="1"/>
          </p:cNvSpPr>
          <p:nvPr>
            <p:ph type="sldNum" sz="quarter" idx="10"/>
          </p:nvPr>
        </p:nvSpPr>
        <p:spPr/>
        <p:txBody>
          <a:bodyPr/>
          <a:lstStyle/>
          <a:p>
            <a:fld id="{879C67C9-E533-45B2-AE13-7050067B33B0}" type="slidenum">
              <a:rPr lang="en-US" smtClean="0"/>
              <a:t>3</a:t>
            </a:fld>
            <a:endParaRPr lang="en-US"/>
          </a:p>
        </p:txBody>
      </p:sp>
    </p:spTree>
    <p:extLst>
      <p:ext uri="{BB962C8B-B14F-4D97-AF65-F5344CB8AC3E}">
        <p14:creationId xmlns:p14="http://schemas.microsoft.com/office/powerpoint/2010/main" val="349004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Added in 2020 upon realizing that such should exist, the Code of Professional Ethics has been well received across industry and organizations who have modeled similar guidelines.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79C67C9-E533-45B2-AE13-7050067B33B0}" type="slidenum">
              <a:rPr lang="en-US" smtClean="0"/>
              <a:t>4</a:t>
            </a:fld>
            <a:endParaRPr lang="en-US"/>
          </a:p>
        </p:txBody>
      </p:sp>
    </p:spTree>
    <p:extLst>
      <p:ext uri="{BB962C8B-B14F-4D97-AF65-F5344CB8AC3E}">
        <p14:creationId xmlns:p14="http://schemas.microsoft.com/office/powerpoint/2010/main" val="249561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The volunteer elected President can conduct business on behalf of the Society, along with the paid Executive Director. The SETP Board of Directors is in charge, and the President is the Chairman of that Board. The SETP Foundation and the SETP Scholarship Foundation are separate, independent entities, with only the acceptance of Directors and Trustees falling to the SETP Board. SETP standing committees are listed, more exist under the Foundations or as required.</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79C67C9-E533-45B2-AE13-7050067B33B0}" type="slidenum">
              <a:rPr lang="en-US" smtClean="0"/>
              <a:t>5</a:t>
            </a:fld>
            <a:endParaRPr lang="en-US"/>
          </a:p>
        </p:txBody>
      </p:sp>
    </p:spTree>
    <p:extLst>
      <p:ext uri="{BB962C8B-B14F-4D97-AF65-F5344CB8AC3E}">
        <p14:creationId xmlns:p14="http://schemas.microsoft.com/office/powerpoint/2010/main" val="419322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Regional units called sections are critical to conducting the gatherings that achieve our Mission. Each is required to hold an annual election of officers and to hold four annual meetings. For this they get a vote on the Board of Directors and funding from the SETP treasury.</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79C67C9-E533-45B2-AE13-7050067B33B0}" type="slidenum">
              <a:rPr lang="en-US" smtClean="0"/>
              <a:t>6</a:t>
            </a:fld>
            <a:endParaRPr lang="en-US"/>
          </a:p>
        </p:txBody>
      </p:sp>
    </p:spTree>
    <p:extLst>
      <p:ext uri="{BB962C8B-B14F-4D97-AF65-F5344CB8AC3E}">
        <p14:creationId xmlns:p14="http://schemas.microsoft.com/office/powerpoint/2010/main" val="26287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457DFD3-FE20-44BE-9D71-0F8DEBF9DEE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D2C0C9-B6F1-4641-8B53-599F875F57A6}"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
        <p:nvSpPr>
          <p:cNvPr id="17411" name="Rectangle 1026">
            <a:extLst>
              <a:ext uri="{FF2B5EF4-FFF2-40B4-BE49-F238E27FC236}">
                <a16:creationId xmlns:a16="http://schemas.microsoft.com/office/drawing/2014/main" id="{E131CCF9-5C65-4F3C-B6FB-2782F79EB1A7}"/>
              </a:ext>
            </a:extLst>
          </p:cNvPr>
          <p:cNvSpPr>
            <a:spLocks noGrp="1" noRot="1" noChangeAspect="1" noChangeArrowheads="1" noTextEdit="1"/>
          </p:cNvSpPr>
          <p:nvPr>
            <p:ph type="sldImg"/>
          </p:nvPr>
        </p:nvSpPr>
        <p:spPr>
          <a:ln/>
        </p:spPr>
      </p:sp>
      <p:sp>
        <p:nvSpPr>
          <p:cNvPr id="17412" name="Rectangle 1027">
            <a:extLst>
              <a:ext uri="{FF2B5EF4-FFF2-40B4-BE49-F238E27FC236}">
                <a16:creationId xmlns:a16="http://schemas.microsoft.com/office/drawing/2014/main" id="{F91C1205-934F-4159-A513-D9A94BC1593C}"/>
              </a:ext>
            </a:extLst>
          </p:cNvPr>
          <p:cNvSpPr>
            <a:spLocks noGrp="1" noChangeArrowheads="1"/>
          </p:cNvSpPr>
          <p:nvPr>
            <p:ph type="body" idx="1"/>
          </p:nvPr>
        </p:nvSpPr>
        <p:spPr>
          <a:noFill/>
        </p:spPr>
        <p:txBody>
          <a:bodyPr/>
          <a:lstStyle/>
          <a:p>
            <a:pPr eaLnBrk="1" hangingPunct="1"/>
            <a:r>
              <a:rPr lang="en-US" altLang="en-US" dirty="0"/>
              <a:t>While chartered in the USA and headquartered in Lancaster, CA out of history and inertia, SETP has grown to be an international organization. Making it more internationally representative requires participation of individuals around the world.</a:t>
            </a:r>
          </a:p>
        </p:txBody>
      </p:sp>
    </p:spTree>
    <p:extLst>
      <p:ext uri="{BB962C8B-B14F-4D97-AF65-F5344CB8AC3E}">
        <p14:creationId xmlns:p14="http://schemas.microsoft.com/office/powerpoint/2010/main" val="409043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B40F1EF-388E-400C-921B-77436F5CF6DC}"/>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F48472-3825-414F-8449-6A86EDC1C345}"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9C2F965F-2F75-42DB-AC2F-2340C94CA72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B99CE76-4AD5-4F00-9891-1D5C26047FC4}"/>
              </a:ext>
            </a:extLst>
          </p:cNvPr>
          <p:cNvSpPr>
            <a:spLocks noGrp="1" noChangeArrowheads="1"/>
          </p:cNvSpPr>
          <p:nvPr>
            <p:ph type="body" idx="1"/>
          </p:nvPr>
        </p:nvSpPr>
        <p:spPr>
          <a:noFill/>
        </p:spPr>
        <p:txBody>
          <a:bodyPr/>
          <a:lstStyle/>
          <a:p>
            <a:pPr eaLnBrk="1" hangingPunct="1"/>
            <a:r>
              <a:rPr lang="en-US" altLang="en-US" dirty="0"/>
              <a:t>Membership seems to be peaking around 2,500. Without new, younger members this number is expected to decline in the next decade.</a:t>
            </a:r>
          </a:p>
        </p:txBody>
      </p:sp>
    </p:spTree>
    <p:extLst>
      <p:ext uri="{BB962C8B-B14F-4D97-AF65-F5344CB8AC3E}">
        <p14:creationId xmlns:p14="http://schemas.microsoft.com/office/powerpoint/2010/main" val="153676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a:p>
            <a:r>
              <a:rPr lang="en-US" dirty="0"/>
              <a:t>The SETP Foundation is an independently incorporated organization with very little oversight of the Parent Organization, SETP. Their Board of Directors runs the show within their bylaws. All SETP Presidents are assigned as voting members, not the Chairman, for a standard 3 year tenure.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67C9-E533-45B2-AE13-7050067B33B0}" type="slidenum">
              <a:rPr lang="en-US" smtClean="0"/>
              <a:t>9</a:t>
            </a:fld>
            <a:endParaRPr lang="en-US"/>
          </a:p>
        </p:txBody>
      </p:sp>
    </p:spTree>
    <p:extLst>
      <p:ext uri="{BB962C8B-B14F-4D97-AF65-F5344CB8AC3E}">
        <p14:creationId xmlns:p14="http://schemas.microsoft.com/office/powerpoint/2010/main" val="3676257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flip="none" rotWithShape="1">
          <a:gsLst>
            <a:gs pos="50000">
              <a:srgbClr val="28289D"/>
            </a:gs>
            <a:gs pos="91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7350" y="138288"/>
            <a:ext cx="8739823" cy="1524000"/>
          </a:xfrm>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2197349" y="1839023"/>
            <a:ext cx="8739823"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5228C-FB20-41BF-B665-E97300E88BE5}"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69DF9-92A4-4287-A1DA-31C38E6F52E3}" type="slidenum">
              <a:rPr lang="en-US" smtClean="0"/>
              <a:t>‹#›</a:t>
            </a:fld>
            <a:endParaRPr lang="en-US"/>
          </a:p>
        </p:txBody>
      </p:sp>
      <p:pic>
        <p:nvPicPr>
          <p:cNvPr id="12" name="Picture 11" descr="Logo&#10;&#10;Description automatically generated">
            <a:extLst>
              <a:ext uri="{FF2B5EF4-FFF2-40B4-BE49-F238E27FC236}">
                <a16:creationId xmlns:a16="http://schemas.microsoft.com/office/drawing/2014/main" id="{D39D923C-95D4-931A-7624-AACBD5802F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840" y="164859"/>
            <a:ext cx="976259" cy="1411037"/>
          </a:xfrm>
          <a:prstGeom prst="rect">
            <a:avLst/>
          </a:prstGeom>
        </p:spPr>
      </p:pic>
    </p:spTree>
    <p:extLst>
      <p:ext uri="{BB962C8B-B14F-4D97-AF65-F5344CB8AC3E}">
        <p14:creationId xmlns:p14="http://schemas.microsoft.com/office/powerpoint/2010/main" val="6356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gradFill flip="none" rotWithShape="1">
          <a:gsLst>
            <a:gs pos="50000">
              <a:srgbClr val="28289D"/>
            </a:gs>
            <a:gs pos="91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4642" y="278981"/>
            <a:ext cx="8739823"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0F99A4-492E-4D3A-9684-DF9526E48C27}" type="datetime1">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69DF9-92A4-4287-A1DA-31C38E6F52E3}"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9D4A4CB3-57C6-9F75-6A56-544F4509BE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840" y="164859"/>
            <a:ext cx="976259" cy="1411037"/>
          </a:xfrm>
          <a:prstGeom prst="rect">
            <a:avLst/>
          </a:prstGeom>
        </p:spPr>
      </p:pic>
    </p:spTree>
    <p:extLst>
      <p:ext uri="{BB962C8B-B14F-4D97-AF65-F5344CB8AC3E}">
        <p14:creationId xmlns:p14="http://schemas.microsoft.com/office/powerpoint/2010/main" val="267869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28289D"/>
            </a:gs>
            <a:gs pos="91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972846" y="6560980"/>
            <a:ext cx="184731" cy="246221"/>
          </a:xfrm>
          <a:prstGeom prst="rect">
            <a:avLst/>
          </a:prstGeom>
        </p:spPr>
        <p:txBody>
          <a:bodyPr vert="horz" wrap="none" lIns="91440" tIns="45720" rIns="91440" bIns="45720" rtlCol="0" anchor="b" anchorCtr="1">
            <a:spAutoFit/>
          </a:bodyPr>
          <a:lstStyle>
            <a:lvl1pPr algn="l">
              <a:defRPr sz="1000" b="0" i="0">
                <a:solidFill>
                  <a:schemeClr val="bg2">
                    <a:lumMod val="50000"/>
                  </a:schemeClr>
                </a:solidFill>
                <a:effectLst/>
                <a:latin typeface="+mn-lt"/>
              </a:defRPr>
            </a:lvl1pPr>
          </a:lstStyle>
          <a:p>
            <a:endParaRPr lang="en-US" dirty="0"/>
          </a:p>
        </p:txBody>
      </p:sp>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726089" y="136090"/>
            <a:ext cx="8739823"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5732" y="1778150"/>
            <a:ext cx="8739823"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8E21DF8-DA99-4203-B6A0-771E9D6BB3EF}" type="datetime1">
              <a:rPr lang="en-US" smtClean="0"/>
              <a:t>11/14/2022</a:t>
            </a:fld>
            <a:endParaRPr lang="en-US"/>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DC69DF9-92A4-4287-A1DA-31C38E6F52E3}" type="slidenum">
              <a:rPr lang="en-US" smtClean="0"/>
              <a:pPr/>
              <a:t>‹#›</a:t>
            </a:fld>
            <a:endParaRPr lang="en-US"/>
          </a:p>
        </p:txBody>
      </p:sp>
      <p:pic>
        <p:nvPicPr>
          <p:cNvPr id="14" name="Picture 13">
            <a:extLst>
              <a:ext uri="{FF2B5EF4-FFF2-40B4-BE49-F238E27FC236}">
                <a16:creationId xmlns:a16="http://schemas.microsoft.com/office/drawing/2014/main" id="{B8135193-EFB7-C043-9783-4BCFE7BCEF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528" y="172155"/>
            <a:ext cx="1069640" cy="1403741"/>
          </a:xfrm>
          <a:prstGeom prst="rect">
            <a:avLst/>
          </a:prstGeom>
        </p:spPr>
      </p:pic>
    </p:spTree>
    <p:extLst>
      <p:ext uri="{BB962C8B-B14F-4D97-AF65-F5344CB8AC3E}">
        <p14:creationId xmlns:p14="http://schemas.microsoft.com/office/powerpoint/2010/main" val="758711573"/>
      </p:ext>
    </p:extLst>
  </p:cSld>
  <p:clrMap bg1="dk1" tx1="lt1" bg2="dk2" tx2="lt2" accent1="accent1" accent2="accent2" accent3="accent3" accent4="accent4" accent5="accent5" accent6="accent6" hlink="hlink" folHlink="folHlink"/>
  <p:sldLayoutIdLst>
    <p:sldLayoutId id="2147483700" r:id="rId1"/>
    <p:sldLayoutId id="2147483704" r:id="rId2"/>
  </p:sldLayoutIdLst>
  <p:hf hdr="0" ftr="0" dt="0"/>
  <p:txStyles>
    <p:titleStyle>
      <a:lvl1pPr algn="l" defTabSz="457200" rtl="0" eaLnBrk="1" latinLnBrk="0" hangingPunct="1">
        <a:spcBef>
          <a:spcPct val="0"/>
        </a:spcBef>
        <a:buNone/>
        <a:defRPr sz="3200" b="0" kern="1200" cap="none" spc="0">
          <a:ln w="0"/>
          <a:solidFill>
            <a:srgbClr val="FFC000"/>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rgbClr val="FFC000"/>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rgbClr val="FFC000"/>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rgbClr val="FFC000"/>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rgbClr val="FFC000"/>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rgbClr val="FFC000"/>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314851284/50c656385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50000">
              <a:srgbClr val="28289D"/>
            </a:gs>
            <a:gs pos="91000">
              <a:schemeClr val="bg2">
                <a:shade val="96000"/>
                <a:satMod val="120000"/>
                <a:lumMod val="9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99896"/>
            <a:ext cx="12192000" cy="1959429"/>
          </a:xfrm>
        </p:spPr>
        <p:txBody>
          <a:bodyPr vert="horz" lIns="91440" tIns="45720" rIns="91440" bIns="45720" rtlCol="0" anchor="ctr">
            <a:norm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SETP</a:t>
            </a:r>
            <a:br>
              <a:rPr lang="en-US" sz="54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br>
            <a:r>
              <a:rPr lang="en-US" sz="54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Overview</a:t>
            </a:r>
          </a:p>
        </p:txBody>
      </p:sp>
      <p:pic>
        <p:nvPicPr>
          <p:cNvPr id="6" name="Picture 5" descr="Logo&#10;&#10;Description automatically generated">
            <a:extLst>
              <a:ext uri="{FF2B5EF4-FFF2-40B4-BE49-F238E27FC236}">
                <a16:creationId xmlns:a16="http://schemas.microsoft.com/office/drawing/2014/main" id="{DF5F2E3D-0E24-2805-F9D7-ABD3D6A80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938" y="542741"/>
            <a:ext cx="2156124" cy="3116355"/>
          </a:xfrm>
          <a:prstGeom prst="rect">
            <a:avLst/>
          </a:prstGeom>
        </p:spPr>
      </p:pic>
    </p:spTree>
    <p:extLst>
      <p:ext uri="{BB962C8B-B14F-4D97-AF65-F5344CB8AC3E}">
        <p14:creationId xmlns:p14="http://schemas.microsoft.com/office/powerpoint/2010/main" val="408879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A3D325-81BF-BEC6-CA27-FD40975C1C0A}"/>
              </a:ext>
            </a:extLst>
          </p:cNvPr>
          <p:cNvSpPr>
            <a:spLocks noGrp="1"/>
          </p:cNvSpPr>
          <p:nvPr>
            <p:ph type="title"/>
          </p:nvPr>
        </p:nvSpPr>
        <p:spPr>
          <a:xfrm>
            <a:off x="0" y="112888"/>
            <a:ext cx="12192000" cy="1524000"/>
          </a:xfrm>
        </p:spPr>
        <p:txBody>
          <a:bodyPr>
            <a:norm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SETP Scholarship Foundation</a:t>
            </a:r>
            <a:endParaRPr lang="en-US" sz="4400" dirty="0"/>
          </a:p>
        </p:txBody>
      </p:sp>
      <p:sp>
        <p:nvSpPr>
          <p:cNvPr id="7171" name="Rectangle 3"/>
          <p:cNvSpPr>
            <a:spLocks noGrp="1" noChangeArrowheads="1"/>
          </p:cNvSpPr>
          <p:nvPr>
            <p:ph idx="1"/>
          </p:nvPr>
        </p:nvSpPr>
        <p:spPr>
          <a:xfrm>
            <a:off x="629159" y="1594861"/>
            <a:ext cx="10933682" cy="4923926"/>
          </a:xfrm>
        </p:spPr>
        <p:txBody>
          <a:bodyPr anchor="t">
            <a:noAutofit/>
          </a:bodyPr>
          <a:lstStyle/>
          <a:p>
            <a:r>
              <a:rPr lang="en-US" altLang="en-US" b="1" dirty="0">
                <a:solidFill>
                  <a:srgbClr val="FFFF00"/>
                </a:solidFill>
              </a:rPr>
              <a:t>Provides educational assistance to children and families of deceased or disabled Society members and living member’s children </a:t>
            </a:r>
            <a:endParaRPr lang="en-US" b="1" dirty="0">
              <a:solidFill>
                <a:srgbClr val="FFFF00"/>
              </a:solidFill>
              <a:effectLst>
                <a:outerShdw blurRad="38100" dist="38100" dir="2700000" algn="tl">
                  <a:srgbClr val="000000">
                    <a:alpha val="43137"/>
                  </a:srgbClr>
                </a:outerShdw>
              </a:effectLst>
            </a:endParaRPr>
          </a:p>
          <a:p>
            <a:pPr lvl="1"/>
            <a:r>
              <a:rPr lang="en-US" dirty="0">
                <a:solidFill>
                  <a:srgbClr val="FFFF00"/>
                </a:solidFill>
                <a:effectLst>
                  <a:outerShdw blurRad="38100" dist="38100" dir="2700000" algn="tl">
                    <a:srgbClr val="000000">
                      <a:alpha val="43137"/>
                    </a:srgbClr>
                  </a:outerShdw>
                </a:effectLst>
              </a:rPr>
              <a:t>$3.9M Total awards given to date</a:t>
            </a:r>
          </a:p>
          <a:p>
            <a:pPr lvl="1"/>
            <a:r>
              <a:rPr lang="en-US" dirty="0">
                <a:solidFill>
                  <a:srgbClr val="FFFF00"/>
                </a:solidFill>
                <a:effectLst>
                  <a:outerShdw blurRad="38100" dist="38100" dir="2700000" algn="tl">
                    <a:srgbClr val="000000">
                      <a:alpha val="43137"/>
                    </a:srgbClr>
                  </a:outerShdw>
                </a:effectLst>
              </a:rPr>
              <a:t>183 Students of deceased members from 8 Countries assisted : </a:t>
            </a:r>
            <a:r>
              <a:rPr lang="en-US" i="1" dirty="0">
                <a:solidFill>
                  <a:srgbClr val="FFFF00"/>
                </a:solidFill>
                <a:effectLst>
                  <a:outerShdw blurRad="38100" dist="38100" dir="2700000" algn="tl">
                    <a:srgbClr val="000000">
                      <a:alpha val="43137"/>
                    </a:srgbClr>
                  </a:outerShdw>
                </a:effectLst>
              </a:rPr>
              <a:t>Canada, France, Indonesia, Israel, New Zealand, Russia, South Africa, USA</a:t>
            </a:r>
          </a:p>
          <a:p>
            <a:pPr lvl="1"/>
            <a:r>
              <a:rPr lang="en-US" sz="1800" dirty="0">
                <a:solidFill>
                  <a:srgbClr val="FFFF00"/>
                </a:solidFill>
                <a:effectLst>
                  <a:outerShdw blurRad="38100" dist="38100" dir="2700000" algn="tl">
                    <a:srgbClr val="000000">
                      <a:alpha val="43137"/>
                    </a:srgbClr>
                  </a:outerShdw>
                </a:effectLst>
              </a:rPr>
              <a:t>$280K distributed among 79 </a:t>
            </a:r>
            <a:r>
              <a:rPr lang="en-US" sz="1800" u="sng" dirty="0">
                <a:solidFill>
                  <a:srgbClr val="FFFF00"/>
                </a:solidFill>
                <a:effectLst>
                  <a:outerShdw blurRad="38100" dist="38100" dir="2700000" algn="tl">
                    <a:srgbClr val="000000">
                      <a:alpha val="43137"/>
                    </a:srgbClr>
                  </a:outerShdw>
                </a:effectLst>
              </a:rPr>
              <a:t>living</a:t>
            </a:r>
            <a:r>
              <a:rPr lang="en-US" sz="1800" dirty="0">
                <a:solidFill>
                  <a:srgbClr val="FFFF00"/>
                </a:solidFill>
                <a:effectLst>
                  <a:outerShdw blurRad="38100" dist="38100" dir="2700000" algn="tl">
                    <a:srgbClr val="000000">
                      <a:alpha val="43137"/>
                    </a:srgbClr>
                  </a:outerShdw>
                </a:effectLst>
              </a:rPr>
              <a:t> member’s eligible children</a:t>
            </a:r>
          </a:p>
          <a:p>
            <a:pPr lvl="1"/>
            <a:endParaRPr lang="en-US" i="1" dirty="0">
              <a:solidFill>
                <a:srgbClr val="FFFF00"/>
              </a:solidFill>
              <a:effectLst>
                <a:outerShdw blurRad="38100" dist="38100" dir="2700000" algn="tl">
                  <a:srgbClr val="000000">
                    <a:alpha val="43137"/>
                  </a:srgbClr>
                </a:outerShdw>
              </a:effectLst>
            </a:endParaRPr>
          </a:p>
          <a:p>
            <a:r>
              <a:rPr lang="en-US" b="1" dirty="0">
                <a:solidFill>
                  <a:srgbClr val="FFFF00"/>
                </a:solidFill>
                <a:effectLst>
                  <a:outerShdw blurRad="38100" dist="38100" dir="2700000" algn="tl">
                    <a:srgbClr val="000000">
                      <a:alpha val="43137"/>
                    </a:srgbClr>
                  </a:outerShdw>
                </a:effectLst>
              </a:rPr>
              <a:t>This benefit extends to the families all SETP members, regardless of member’s cause of death or disability</a:t>
            </a:r>
          </a:p>
        </p:txBody>
      </p:sp>
    </p:spTree>
    <p:extLst>
      <p:ext uri="{BB962C8B-B14F-4D97-AF65-F5344CB8AC3E}">
        <p14:creationId xmlns:p14="http://schemas.microsoft.com/office/powerpoint/2010/main" val="366022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68"/>
            <a:ext cx="12192000" cy="1524000"/>
          </a:xfrm>
        </p:spPr>
        <p:txBody>
          <a:bodyPr>
            <a:norm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latin typeface="+mn-lt"/>
              </a:rPr>
              <a:t>Financial Statuses</a:t>
            </a:r>
          </a:p>
        </p:txBody>
      </p:sp>
      <p:sp>
        <p:nvSpPr>
          <p:cNvPr id="6" name="Content Placeholder 5"/>
          <p:cNvSpPr>
            <a:spLocks noGrp="1"/>
          </p:cNvSpPr>
          <p:nvPr>
            <p:ph idx="1"/>
          </p:nvPr>
        </p:nvSpPr>
        <p:spPr>
          <a:xfrm>
            <a:off x="572237" y="1575128"/>
            <a:ext cx="11004026" cy="5164904"/>
          </a:xfrm>
        </p:spPr>
        <p:txBody>
          <a:bodyPr>
            <a:noAutofit/>
          </a:bodyPr>
          <a:lstStyle/>
          <a:p>
            <a:r>
              <a:rPr lang="en-US" b="1" dirty="0">
                <a:solidFill>
                  <a:srgbClr val="FFFF00"/>
                </a:solidFill>
                <a:effectLst>
                  <a:outerShdw blurRad="38100" dist="38100" dir="2700000" algn="tl">
                    <a:srgbClr val="000000">
                      <a:alpha val="43137"/>
                    </a:srgbClr>
                  </a:outerShdw>
                </a:effectLst>
              </a:rPr>
              <a:t>SETP</a:t>
            </a:r>
          </a:p>
          <a:p>
            <a:pPr lvl="1"/>
            <a:r>
              <a:rPr lang="en-US" dirty="0">
                <a:solidFill>
                  <a:srgbClr val="FFFF00"/>
                </a:solidFill>
                <a:effectLst>
                  <a:outerShdw blurRad="38100" dist="38100" dir="2700000" algn="tl">
                    <a:srgbClr val="000000">
                      <a:alpha val="43137"/>
                    </a:srgbClr>
                  </a:outerShdw>
                </a:effectLst>
              </a:rPr>
              <a:t>Financially sound with adequate cash reserves</a:t>
            </a:r>
          </a:p>
          <a:p>
            <a:pPr lvl="1"/>
            <a:r>
              <a:rPr lang="en-US" dirty="0">
                <a:solidFill>
                  <a:srgbClr val="FFFF00"/>
                </a:solidFill>
                <a:effectLst>
                  <a:outerShdw blurRad="38100" dist="38100" dir="2700000" algn="tl">
                    <a:srgbClr val="000000">
                      <a:alpha val="43137"/>
                    </a:srgbClr>
                  </a:outerShdw>
                </a:effectLst>
              </a:rPr>
              <a:t>$965K in unrestricted net assets</a:t>
            </a:r>
          </a:p>
          <a:p>
            <a:pPr marL="0" indent="0">
              <a:buNone/>
            </a:pPr>
            <a:endParaRPr lang="en-US" sz="1600" b="1" dirty="0">
              <a:solidFill>
                <a:srgbClr val="FFFF00"/>
              </a:solidFill>
              <a:effectLst>
                <a:outerShdw blurRad="38100" dist="38100" dir="2700000" algn="tl">
                  <a:srgbClr val="000000">
                    <a:alpha val="43137"/>
                  </a:srgbClr>
                </a:outerShdw>
              </a:effectLst>
            </a:endParaRPr>
          </a:p>
          <a:p>
            <a:r>
              <a:rPr lang="en-US" b="1" dirty="0">
                <a:solidFill>
                  <a:srgbClr val="FFFF00"/>
                </a:solidFill>
                <a:effectLst>
                  <a:outerShdw blurRad="38100" dist="38100" dir="2700000" algn="tl">
                    <a:srgbClr val="000000">
                      <a:alpha val="43137"/>
                    </a:srgbClr>
                  </a:outerShdw>
                </a:effectLst>
              </a:rPr>
              <a:t>SETP Scholarship Foundation</a:t>
            </a:r>
          </a:p>
          <a:p>
            <a:pPr lvl="1"/>
            <a:r>
              <a:rPr lang="en-US" dirty="0">
                <a:solidFill>
                  <a:srgbClr val="FFFF00"/>
                </a:solidFill>
                <a:effectLst>
                  <a:outerShdw blurRad="38100" dist="38100" dir="2700000" algn="tl">
                    <a:srgbClr val="000000">
                      <a:alpha val="43137"/>
                    </a:srgbClr>
                  </a:outerShdw>
                </a:effectLst>
              </a:rPr>
              <a:t>Fair Market Value = $7.2M</a:t>
            </a:r>
          </a:p>
          <a:p>
            <a:pPr marL="0" indent="0">
              <a:buNone/>
            </a:pPr>
            <a:endParaRPr lang="en-US" sz="1600" b="1" dirty="0">
              <a:solidFill>
                <a:srgbClr val="FFFF00"/>
              </a:solidFill>
              <a:effectLst>
                <a:outerShdw blurRad="38100" dist="38100" dir="2700000" algn="tl">
                  <a:srgbClr val="000000">
                    <a:alpha val="43137"/>
                  </a:srgbClr>
                </a:outerShdw>
              </a:effectLst>
            </a:endParaRPr>
          </a:p>
          <a:p>
            <a:r>
              <a:rPr lang="en-US" b="1" dirty="0">
                <a:solidFill>
                  <a:srgbClr val="FFFF00"/>
                </a:solidFill>
                <a:effectLst>
                  <a:outerShdw blurRad="38100" dist="38100" dir="2700000" algn="tl">
                    <a:srgbClr val="000000">
                      <a:alpha val="43137"/>
                    </a:srgbClr>
                  </a:outerShdw>
                </a:effectLst>
              </a:rPr>
              <a:t>SETP Foundation</a:t>
            </a:r>
          </a:p>
          <a:p>
            <a:pPr lvl="1"/>
            <a:r>
              <a:rPr lang="en-US" dirty="0">
                <a:solidFill>
                  <a:srgbClr val="FFFF00"/>
                </a:solidFill>
                <a:effectLst>
                  <a:outerShdw blurRad="38100" dist="38100" dir="2700000" algn="tl">
                    <a:srgbClr val="000000">
                      <a:alpha val="43137"/>
                    </a:srgbClr>
                  </a:outerShdw>
                </a:effectLst>
              </a:rPr>
              <a:t>Good financial shape</a:t>
            </a:r>
          </a:p>
          <a:p>
            <a:pPr lvl="1"/>
            <a:r>
              <a:rPr lang="en-US" dirty="0">
                <a:solidFill>
                  <a:srgbClr val="FFFF00"/>
                </a:solidFill>
                <a:effectLst>
                  <a:outerShdw blurRad="38100" dist="38100" dir="2700000" algn="tl">
                    <a:srgbClr val="000000">
                      <a:alpha val="43137"/>
                    </a:srgbClr>
                  </a:outerShdw>
                </a:effectLst>
              </a:rPr>
              <a:t>$98k Operating Funds (unrestricted)</a:t>
            </a:r>
            <a:endParaRPr lang="en-US" dirty="0">
              <a:solidFill>
                <a:srgbClr val="FF0000"/>
              </a:solidFill>
              <a:effectLst>
                <a:outerShdw blurRad="38100" dist="38100" dir="2700000" algn="tl">
                  <a:srgbClr val="000000">
                    <a:alpha val="43137"/>
                  </a:srgbClr>
                </a:outerShdw>
              </a:effectLst>
            </a:endParaRPr>
          </a:p>
          <a:p>
            <a:pPr lvl="1"/>
            <a:r>
              <a:rPr lang="en-US" dirty="0">
                <a:solidFill>
                  <a:srgbClr val="FFFF00"/>
                </a:solidFill>
                <a:effectLst>
                  <a:outerShdw blurRad="38100" dist="38100" dir="2700000" algn="tl">
                    <a:srgbClr val="000000">
                      <a:alpha val="43137"/>
                    </a:srgbClr>
                  </a:outerShdw>
                </a:effectLst>
              </a:rPr>
              <a:t>$91k Building Fund (earmarked) - $150K donated to Flight Test Historical Foundation</a:t>
            </a:r>
            <a:endParaRPr lang="en-US" dirty="0">
              <a:solidFill>
                <a:srgbClr val="FF0000"/>
              </a:solidFill>
              <a:effectLst>
                <a:outerShdw blurRad="38100" dist="38100" dir="2700000" algn="tl">
                  <a:srgbClr val="000000">
                    <a:alpha val="43137"/>
                  </a:srgbClr>
                </a:outerShdw>
              </a:effectLst>
            </a:endParaRPr>
          </a:p>
          <a:p>
            <a:pPr lvl="1"/>
            <a:r>
              <a:rPr lang="en-US" dirty="0">
                <a:solidFill>
                  <a:srgbClr val="FFFF00"/>
                </a:solidFill>
                <a:effectLst>
                  <a:outerShdw blurRad="38100" dist="38100" dir="2700000" algn="tl">
                    <a:srgbClr val="000000">
                      <a:alpha val="43137"/>
                    </a:srgbClr>
                  </a:outerShdw>
                </a:effectLst>
              </a:rPr>
              <a:t>$33k	Flight Test Safety Committee (earmarked)</a:t>
            </a:r>
            <a:endParaRPr lang="en-US" dirty="0">
              <a:solidFill>
                <a:srgbClr val="FF0000"/>
              </a:solidFill>
              <a:effectLst>
                <a:outerShdw blurRad="38100" dist="38100" dir="2700000" algn="tl">
                  <a:srgbClr val="000000">
                    <a:alpha val="43137"/>
                  </a:srgbClr>
                </a:outerShdw>
              </a:effectLst>
            </a:endParaRPr>
          </a:p>
          <a:p>
            <a:pPr marL="0" indent="0">
              <a:buNone/>
            </a:pPr>
            <a:endParaRPr lang="en-US" sz="1600" b="1" dirty="0">
              <a:solidFill>
                <a:schemeClr val="tx1"/>
              </a:solidFill>
            </a:endParaRPr>
          </a:p>
        </p:txBody>
      </p:sp>
    </p:spTree>
    <p:extLst>
      <p:ext uri="{BB962C8B-B14F-4D97-AF65-F5344CB8AC3E}">
        <p14:creationId xmlns:p14="http://schemas.microsoft.com/office/powerpoint/2010/main" val="69633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28289D"/>
            </a:gs>
            <a:gs pos="91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2888"/>
            <a:ext cx="12192000" cy="1524000"/>
          </a:xfrm>
        </p:spPr>
        <p:txBody>
          <a:bodyPr>
            <a:norm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President’s Focus/Goals 2022-23</a:t>
            </a:r>
            <a:endParaRPr lang="en-US" sz="4400" b="1" dirty="0">
              <a:effectLst>
                <a:outerShdw blurRad="38100" dist="38100" dir="2700000" algn="tl">
                  <a:srgbClr val="000000">
                    <a:alpha val="43137"/>
                  </a:srgbClr>
                </a:outerShdw>
              </a:effectLst>
            </a:endParaRPr>
          </a:p>
        </p:txBody>
      </p:sp>
      <p:sp>
        <p:nvSpPr>
          <p:cNvPr id="8" name="Content Placeholder 2">
            <a:extLst>
              <a:ext uri="{FF2B5EF4-FFF2-40B4-BE49-F238E27FC236}">
                <a16:creationId xmlns:a16="http://schemas.microsoft.com/office/drawing/2014/main" id="{AD1BEFDF-9195-476C-AB27-3A5B205E8510}"/>
              </a:ext>
            </a:extLst>
          </p:cNvPr>
          <p:cNvSpPr txBox="1">
            <a:spLocks/>
          </p:cNvSpPr>
          <p:nvPr/>
        </p:nvSpPr>
        <p:spPr>
          <a:xfrm>
            <a:off x="625898" y="1598978"/>
            <a:ext cx="10958131" cy="457688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rgbClr val="FFC000"/>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rgbClr val="FFC000"/>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rgbClr val="FFC000"/>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rgbClr val="FFC000"/>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rgbClr val="FFC000"/>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457200" indent="-457200">
              <a:buFont typeface="+mj-lt"/>
              <a:buAutoNum type="arabicPeriod"/>
            </a:pPr>
            <a:r>
              <a:rPr lang="en-US" sz="2400" b="1" dirty="0">
                <a:solidFill>
                  <a:srgbClr val="FFFF00"/>
                </a:solidFill>
                <a:effectLst>
                  <a:outerShdw blurRad="38100" dist="38100" dir="2700000" algn="tl">
                    <a:srgbClr val="000000"/>
                  </a:outerShdw>
                </a:effectLst>
              </a:rPr>
              <a:t>Past</a:t>
            </a:r>
          </a:p>
          <a:p>
            <a:pPr lvl="1"/>
            <a:r>
              <a:rPr lang="en-US" sz="2200" dirty="0">
                <a:solidFill>
                  <a:srgbClr val="FFFF00"/>
                </a:solidFill>
                <a:effectLst>
                  <a:outerShdw blurRad="38100" dist="38100" dir="2700000" algn="tl">
                    <a:srgbClr val="000000"/>
                  </a:outerShdw>
                </a:effectLst>
              </a:rPr>
              <a:t>Preserve our history through the SETP Foundation</a:t>
            </a:r>
          </a:p>
          <a:p>
            <a:pPr marL="457200" indent="-457200">
              <a:buFont typeface="+mj-lt"/>
              <a:buAutoNum type="arabicPeriod"/>
            </a:pPr>
            <a:r>
              <a:rPr lang="en-US" sz="2400" b="1" dirty="0">
                <a:solidFill>
                  <a:srgbClr val="FFFF00"/>
                </a:solidFill>
                <a:effectLst>
                  <a:outerShdw blurRad="38100" dist="38100" dir="2700000" algn="tl">
                    <a:srgbClr val="000000"/>
                  </a:outerShdw>
                </a:effectLst>
              </a:rPr>
              <a:t>Present</a:t>
            </a:r>
          </a:p>
          <a:p>
            <a:pPr lvl="1"/>
            <a:r>
              <a:rPr lang="en-US" sz="2200" dirty="0">
                <a:solidFill>
                  <a:srgbClr val="FFFF00"/>
                </a:solidFill>
                <a:effectLst>
                  <a:outerShdw blurRad="38100" dist="38100" dir="2700000" algn="tl">
                    <a:srgbClr val="000000"/>
                  </a:outerShdw>
                </a:effectLst>
              </a:rPr>
              <a:t>Partnered with our sections, increase value to all members and industry </a:t>
            </a:r>
          </a:p>
          <a:p>
            <a:pPr marL="457200" indent="-457200">
              <a:buFont typeface="+mj-lt"/>
              <a:buAutoNum type="arabicPeriod"/>
            </a:pPr>
            <a:r>
              <a:rPr lang="en-US" sz="2400" b="1" dirty="0">
                <a:solidFill>
                  <a:srgbClr val="FFFF00"/>
                </a:solidFill>
                <a:effectLst>
                  <a:outerShdw blurRad="38100" dist="38100" dir="2700000" algn="tl">
                    <a:srgbClr val="000000"/>
                  </a:outerShdw>
                </a:effectLst>
              </a:rPr>
              <a:t>Future</a:t>
            </a:r>
          </a:p>
          <a:p>
            <a:pPr lvl="1"/>
            <a:r>
              <a:rPr lang="en-US" sz="2200" dirty="0">
                <a:solidFill>
                  <a:srgbClr val="FFFF00"/>
                </a:solidFill>
                <a:effectLst>
                  <a:outerShdw blurRad="38100" dist="38100" dir="2700000" algn="tl">
                    <a:srgbClr val="000000"/>
                  </a:outerShdw>
                </a:effectLst>
              </a:rPr>
              <a:t>Open the path to new members with broad test backgrounds</a:t>
            </a:r>
          </a:p>
          <a:p>
            <a:pPr marL="0" indent="0">
              <a:buNone/>
            </a:pPr>
            <a:endParaRPr lang="en-US" sz="2400" b="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67889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0000">
              <a:srgbClr val="28289D"/>
            </a:gs>
            <a:gs pos="91000">
              <a:schemeClr val="bg2">
                <a:shade val="96000"/>
                <a:satMod val="120000"/>
                <a:lumMod val="9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8A4AB8B-BE36-66A9-41F2-0C593DDC3817}"/>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Questions?</a:t>
            </a:r>
            <a:endParaRPr lang="en-US" sz="44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0" y="2113097"/>
            <a:ext cx="12192000" cy="3033131"/>
          </a:xfrm>
        </p:spPr>
        <p:txBody>
          <a:bodyPr>
            <a:noAutofit/>
          </a:bodyPr>
          <a:lstStyle/>
          <a:p>
            <a:pPr marL="0" indent="0" algn="ctr">
              <a:buNone/>
            </a:pPr>
            <a:endParaRPr lang="en-US"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pPr marL="0" indent="0" algn="ctr">
              <a:buNone/>
            </a:pPr>
            <a:r>
              <a:rPr lang="en-US" sz="2000" dirty="0">
                <a:solidFill>
                  <a:srgbClr val="FFFF00"/>
                </a:solidFill>
                <a:effectLst>
                  <a:outerShdw blurRad="38100" dist="38100" dir="2700000" algn="tl">
                    <a:srgbClr val="000000"/>
                  </a:outerShdw>
                </a:effectLst>
              </a:rPr>
              <a:t>www.setp.org</a:t>
            </a:r>
          </a:p>
          <a:p>
            <a:pPr marL="0" indent="0" algn="ctr">
              <a:buNone/>
            </a:pPr>
            <a:r>
              <a:rPr lang="en-US" sz="2000" dirty="0">
                <a:solidFill>
                  <a:srgbClr val="FFFF00"/>
                </a:solidFill>
                <a:effectLst>
                  <a:outerShdw blurRad="38100" dist="38100" dir="2700000" algn="tl">
                    <a:srgbClr val="000000"/>
                  </a:outerShdw>
                </a:effectLst>
              </a:rPr>
              <a:t>setp@setp.org</a:t>
            </a:r>
          </a:p>
          <a:p>
            <a:pPr marL="0" indent="0" algn="ctr">
              <a:buNone/>
            </a:pPr>
            <a:endParaRPr lang="en-US" sz="2000" dirty="0">
              <a:solidFill>
                <a:srgbClr val="FFFF00"/>
              </a:solidFill>
              <a:effectLst>
                <a:outerShdw blurRad="38100" dist="38100" dir="2700000" algn="tl">
                  <a:srgbClr val="000000"/>
                </a:outerShdw>
              </a:effectLst>
            </a:endParaRPr>
          </a:p>
          <a:p>
            <a:pPr marL="0" indent="0" algn="ctr">
              <a:buNone/>
            </a:pPr>
            <a:r>
              <a:rPr lang="en-US" sz="2000" b="1" dirty="0">
                <a:solidFill>
                  <a:srgbClr val="FFFF00"/>
                </a:solidFill>
                <a:effectLst>
                  <a:outerShdw blurRad="38100" dist="38100" dir="2700000" algn="tl">
                    <a:srgbClr val="000000"/>
                  </a:outerShdw>
                </a:effectLst>
              </a:rPr>
              <a:t>Follow on:</a:t>
            </a:r>
          </a:p>
          <a:p>
            <a:pPr marL="0" indent="0" algn="ctr">
              <a:buNone/>
            </a:pPr>
            <a:r>
              <a:rPr lang="en-US" sz="2000" dirty="0">
                <a:solidFill>
                  <a:srgbClr val="FFFF00"/>
                </a:solidFill>
                <a:effectLst>
                  <a:outerShdw blurRad="38100" dist="38100" dir="2700000" algn="tl">
                    <a:srgbClr val="000000"/>
                  </a:outerShdw>
                </a:effectLst>
              </a:rPr>
              <a:t>LinkedIn</a:t>
            </a:r>
          </a:p>
          <a:p>
            <a:pPr marL="0" indent="0" algn="ctr">
              <a:buNone/>
            </a:pPr>
            <a:r>
              <a:rPr lang="en-US" dirty="0">
                <a:solidFill>
                  <a:srgbClr val="FFFF00"/>
                </a:solidFill>
                <a:effectLst>
                  <a:outerShdw blurRad="38100" dist="38100" dir="2700000" algn="tl">
                    <a:srgbClr val="000000"/>
                  </a:outerShdw>
                </a:effectLst>
              </a:rPr>
              <a:t>Facebook</a:t>
            </a:r>
          </a:p>
          <a:p>
            <a:pPr marL="0" indent="0" algn="ctr">
              <a:buNone/>
            </a:pPr>
            <a:r>
              <a:rPr lang="en-US" sz="2000" dirty="0">
                <a:solidFill>
                  <a:srgbClr val="FFFF00"/>
                </a:solidFill>
                <a:effectLst>
                  <a:outerShdw blurRad="38100" dist="38100" dir="2700000" algn="tl">
                    <a:srgbClr val="000000"/>
                  </a:outerShdw>
                </a:effectLst>
              </a:rPr>
              <a:t>Twitter</a:t>
            </a:r>
          </a:p>
          <a:p>
            <a:pPr marL="0" indent="0" algn="ctr">
              <a:buNone/>
            </a:pPr>
            <a:r>
              <a:rPr lang="en-US" dirty="0">
                <a:solidFill>
                  <a:srgbClr val="FFFF00"/>
                </a:solidFill>
                <a:effectLst>
                  <a:outerShdw blurRad="38100" dist="38100" dir="2700000" algn="tl">
                    <a:srgbClr val="000000"/>
                  </a:outerShdw>
                </a:effectLst>
              </a:rPr>
              <a:t>Instagram</a:t>
            </a:r>
            <a:endParaRPr lang="en-US"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1771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5">
            <a:extLst>
              <a:ext uri="{FF2B5EF4-FFF2-40B4-BE49-F238E27FC236}">
                <a16:creationId xmlns:a16="http://schemas.microsoft.com/office/drawing/2014/main" id="{E1D4A392-6F28-4D5D-85A2-402F2FCBA2F7}"/>
              </a:ext>
            </a:extLst>
          </p:cNvPr>
          <p:cNvGrpSpPr>
            <a:grpSpLocks/>
          </p:cNvGrpSpPr>
          <p:nvPr/>
        </p:nvGrpSpPr>
        <p:grpSpPr bwMode="auto">
          <a:xfrm>
            <a:off x="2493044" y="0"/>
            <a:ext cx="7390641" cy="990600"/>
            <a:chOff x="1392" y="768"/>
            <a:chExt cx="3677" cy="672"/>
          </a:xfrm>
          <a:noFill/>
        </p:grpSpPr>
        <p:sp>
          <p:nvSpPr>
            <p:cNvPr id="27653" name="Rectangle 3">
              <a:extLst>
                <a:ext uri="{FF2B5EF4-FFF2-40B4-BE49-F238E27FC236}">
                  <a16:creationId xmlns:a16="http://schemas.microsoft.com/office/drawing/2014/main" id="{0B73D463-9846-481D-8F97-609F4CD227E8}"/>
                </a:ext>
              </a:extLst>
            </p:cNvPr>
            <p:cNvSpPr>
              <a:spLocks noChangeArrowheads="1"/>
            </p:cNvSpPr>
            <p:nvPr/>
          </p:nvSpPr>
          <p:spPr bwMode="auto">
            <a:xfrm>
              <a:off x="1392" y="768"/>
              <a:ext cx="3408" cy="672"/>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4400"/>
            </a:p>
          </p:txBody>
        </p:sp>
        <p:sp>
          <p:nvSpPr>
            <p:cNvPr id="27654" name="Text Box 4">
              <a:extLst>
                <a:ext uri="{FF2B5EF4-FFF2-40B4-BE49-F238E27FC236}">
                  <a16:creationId xmlns:a16="http://schemas.microsoft.com/office/drawing/2014/main" id="{ADF4E9D7-4E0E-4107-9E2E-BFC8D2AFB5D3}"/>
                </a:ext>
              </a:extLst>
            </p:cNvPr>
            <p:cNvSpPr txBox="1">
              <a:spLocks noChangeArrowheads="1"/>
            </p:cNvSpPr>
            <p:nvPr/>
          </p:nvSpPr>
          <p:spPr bwMode="auto">
            <a:xfrm>
              <a:off x="1463" y="900"/>
              <a:ext cx="3606" cy="522"/>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4400" b="1" dirty="0">
                <a:ln>
                  <a:solidFill>
                    <a:schemeClr val="bg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7" name="Title 2">
            <a:extLst>
              <a:ext uri="{FF2B5EF4-FFF2-40B4-BE49-F238E27FC236}">
                <a16:creationId xmlns:a16="http://schemas.microsoft.com/office/drawing/2014/main" id="{679A39BE-B7C3-AC08-727B-A0EA6A15EAA9}"/>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Why Join?</a:t>
            </a:r>
            <a:endParaRPr lang="en-US" sz="44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89935" y="1575128"/>
            <a:ext cx="10347237" cy="4031565"/>
          </a:xfrm>
        </p:spPr>
        <p:txBody>
          <a:bodyPr>
            <a:normAutofit/>
          </a:bodyPr>
          <a:lstStyle/>
          <a:p>
            <a:pPr marL="457200" indent="-457200">
              <a:buFont typeface="+mj-lt"/>
              <a:buAutoNum type="arabicPeriod"/>
              <a:defRPr/>
            </a:pPr>
            <a:r>
              <a:rPr lang="en-US" altLang="en-US" sz="3200" dirty="0">
                <a:solidFill>
                  <a:srgbClr val="FFFF00"/>
                </a:solidFill>
                <a:cs typeface="Arial" panose="020B0604020202020204" pitchFamily="34" charset="0"/>
              </a:rPr>
              <a:t>Test Pilots’ only dedicated Professional Society</a:t>
            </a:r>
          </a:p>
          <a:p>
            <a:pPr marL="457200" indent="-457200">
              <a:buFont typeface="+mj-lt"/>
              <a:buAutoNum type="arabicPeriod"/>
              <a:defRPr/>
            </a:pPr>
            <a:endParaRPr lang="en-US" altLang="en-US" sz="3200" dirty="0">
              <a:solidFill>
                <a:srgbClr val="FFFF00"/>
              </a:solidFill>
              <a:cs typeface="Arial" panose="020B0604020202020204" pitchFamily="34" charset="0"/>
            </a:endParaRPr>
          </a:p>
          <a:p>
            <a:pPr marL="457200" indent="-457200">
              <a:buFont typeface="+mj-lt"/>
              <a:buAutoNum type="arabicPeriod"/>
              <a:defRPr/>
            </a:pPr>
            <a:r>
              <a:rPr lang="en-US" altLang="en-US" sz="3200" dirty="0">
                <a:solidFill>
                  <a:srgbClr val="FFFF00"/>
                </a:solidFill>
                <a:cs typeface="Arial" panose="020B0604020202020204" pitchFamily="34" charset="0"/>
              </a:rPr>
              <a:t>Access to Knowledge &amp; Technical Support</a:t>
            </a:r>
            <a:endParaRPr lang="en-US" altLang="en-US" sz="3200" dirty="0">
              <a:solidFill>
                <a:srgbClr val="FFFF00"/>
              </a:solidFill>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274059-E6F7-8B60-8B80-706C1D68B7E1}"/>
              </a:ext>
            </a:extLst>
          </p:cNvPr>
          <p:cNvPicPr>
            <a:picLocks noChangeAspect="1"/>
          </p:cNvPicPr>
          <p:nvPr/>
        </p:nvPicPr>
        <p:blipFill>
          <a:blip r:embed="rId3"/>
          <a:stretch>
            <a:fillRect/>
          </a:stretch>
        </p:blipFill>
        <p:spPr>
          <a:xfrm>
            <a:off x="8070317" y="3689234"/>
            <a:ext cx="3865329" cy="2585772"/>
          </a:xfrm>
          <a:prstGeom prst="rect">
            <a:avLst/>
          </a:prstGeom>
        </p:spPr>
      </p:pic>
      <p:sp>
        <p:nvSpPr>
          <p:cNvPr id="31746" name="Rectangle 2">
            <a:extLst>
              <a:ext uri="{FF2B5EF4-FFF2-40B4-BE49-F238E27FC236}">
                <a16:creationId xmlns:a16="http://schemas.microsoft.com/office/drawing/2014/main" id="{A443DE4B-CA6F-44A9-935C-F523D80F0010}"/>
              </a:ext>
            </a:extLst>
          </p:cNvPr>
          <p:cNvSpPr>
            <a:spLocks noChangeArrowheads="1"/>
          </p:cNvSpPr>
          <p:nvPr/>
        </p:nvSpPr>
        <p:spPr bwMode="auto">
          <a:xfrm>
            <a:off x="1085385" y="1451788"/>
            <a:ext cx="8292791"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anose="020B0604020202020204" pitchFamily="34" charset="0"/>
              </a:defRPr>
            </a:lvl1pPr>
            <a:lvl2pPr marL="685800" indent="-22860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spcBef>
                <a:spcPct val="20000"/>
              </a:spcBef>
              <a:buFontTx/>
              <a:buChar char="•"/>
            </a:pPr>
            <a:endParaRPr lang="en-US" altLang="fr-FR" sz="1200" b="1" dirty="0">
              <a:solidFill>
                <a:srgbClr val="FFFF00"/>
              </a:solidFill>
            </a:endParaRPr>
          </a:p>
        </p:txBody>
      </p:sp>
      <p:sp>
        <p:nvSpPr>
          <p:cNvPr id="9" name="Title 2">
            <a:extLst>
              <a:ext uri="{FF2B5EF4-FFF2-40B4-BE49-F238E27FC236}">
                <a16:creationId xmlns:a16="http://schemas.microsoft.com/office/drawing/2014/main" id="{39730D68-D4A3-F0B3-0969-94DDA6F98C9C}"/>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Professional Society of Test Pilots</a:t>
            </a:r>
            <a:endParaRPr lang="en-US" sz="44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72237" y="1575128"/>
            <a:ext cx="7822545" cy="4988505"/>
          </a:xfrm>
        </p:spPr>
        <p:txBody>
          <a:bodyPr>
            <a:noAutofit/>
          </a:bodyPr>
          <a:lstStyle/>
          <a:p>
            <a:pPr>
              <a:lnSpc>
                <a:spcPct val="110000"/>
              </a:lnSpc>
            </a:pPr>
            <a:r>
              <a:rPr lang="en-US" altLang="fr-FR" b="1" dirty="0">
                <a:solidFill>
                  <a:srgbClr val="FFFF00"/>
                </a:solidFill>
              </a:rPr>
              <a:t>Networking</a:t>
            </a:r>
          </a:p>
          <a:p>
            <a:pPr lvl="1">
              <a:lnSpc>
                <a:spcPct val="110000"/>
              </a:lnSpc>
            </a:pPr>
            <a:r>
              <a:rPr lang="en-US" altLang="fr-FR" dirty="0">
                <a:solidFill>
                  <a:srgbClr val="FFFF00"/>
                </a:solidFill>
              </a:rPr>
              <a:t>Direct invitation to local events</a:t>
            </a:r>
          </a:p>
          <a:p>
            <a:pPr lvl="1">
              <a:lnSpc>
                <a:spcPct val="110000"/>
              </a:lnSpc>
            </a:pPr>
            <a:r>
              <a:rPr lang="en-US" altLang="fr-FR" dirty="0">
                <a:solidFill>
                  <a:srgbClr val="FFFF00"/>
                </a:solidFill>
              </a:rPr>
              <a:t>Discounts to symposia</a:t>
            </a:r>
          </a:p>
          <a:p>
            <a:pPr>
              <a:lnSpc>
                <a:spcPct val="110000"/>
              </a:lnSpc>
              <a:spcBef>
                <a:spcPts val="1800"/>
              </a:spcBef>
            </a:pPr>
            <a:r>
              <a:rPr lang="en-US" altLang="fr-FR" b="1" dirty="0">
                <a:solidFill>
                  <a:srgbClr val="FFFF00"/>
                </a:solidFill>
              </a:rPr>
              <a:t>Industry Connectivity</a:t>
            </a:r>
          </a:p>
          <a:p>
            <a:pPr lvl="1">
              <a:lnSpc>
                <a:spcPct val="110000"/>
              </a:lnSpc>
            </a:pPr>
            <a:r>
              <a:rPr lang="en-US" altLang="fr-FR" dirty="0">
                <a:solidFill>
                  <a:srgbClr val="FFFF00"/>
                </a:solidFill>
              </a:rPr>
              <a:t>Online roster of individual and corporate members with search functions</a:t>
            </a:r>
          </a:p>
          <a:p>
            <a:pPr>
              <a:lnSpc>
                <a:spcPct val="110000"/>
              </a:lnSpc>
              <a:spcBef>
                <a:spcPts val="1800"/>
              </a:spcBef>
            </a:pPr>
            <a:r>
              <a:rPr lang="en-US" altLang="fr-FR" b="1" dirty="0">
                <a:solidFill>
                  <a:srgbClr val="FFFF00"/>
                </a:solidFill>
              </a:rPr>
              <a:t>Employment Opportunities</a:t>
            </a:r>
          </a:p>
          <a:p>
            <a:pPr lvl="1">
              <a:lnSpc>
                <a:spcPct val="110000"/>
              </a:lnSpc>
            </a:pPr>
            <a:r>
              <a:rPr lang="en-US" altLang="fr-FR" dirty="0">
                <a:solidFill>
                  <a:srgbClr val="FFFF00"/>
                </a:solidFill>
              </a:rPr>
              <a:t>Corporate and non-corporate members and non-members advertise targeted job openings</a:t>
            </a:r>
          </a:p>
          <a:p>
            <a:pPr lvl="1">
              <a:lnSpc>
                <a:spcPct val="110000"/>
              </a:lnSpc>
            </a:pPr>
            <a:r>
              <a:rPr lang="en-US" altLang="fr-FR" dirty="0">
                <a:solidFill>
                  <a:srgbClr val="FFFF00"/>
                </a:solidFill>
              </a:rPr>
              <a:t>Many hiring managers look to SETP as an insider LinkedIn</a:t>
            </a:r>
          </a:p>
          <a:p>
            <a:pPr lvl="1">
              <a:lnSpc>
                <a:spcPct val="110000"/>
              </a:lnSpc>
            </a:pPr>
            <a:r>
              <a:rPr lang="en-US" altLang="fr-FR" dirty="0">
                <a:solidFill>
                  <a:srgbClr val="FFFF00"/>
                </a:solidFill>
              </a:rPr>
              <a:t>Accessible via website</a:t>
            </a:r>
          </a:p>
        </p:txBody>
      </p:sp>
      <p:pic>
        <p:nvPicPr>
          <p:cNvPr id="4" name="Picture 3">
            <a:extLst>
              <a:ext uri="{FF2B5EF4-FFF2-40B4-BE49-F238E27FC236}">
                <a16:creationId xmlns:a16="http://schemas.microsoft.com/office/drawing/2014/main" id="{93E9B817-2543-4767-8957-CD7A78898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85991">
            <a:off x="8652971" y="1558401"/>
            <a:ext cx="2609808" cy="19573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03094" y="1495584"/>
            <a:ext cx="3175535" cy="2461827"/>
            <a:chOff x="8564043" y="1217291"/>
            <a:chExt cx="3175535" cy="2461827"/>
          </a:xfrm>
        </p:grpSpPr>
        <p:pic>
          <p:nvPicPr>
            <p:cNvPr id="29699" name="Picture 3" descr="amj2000">
              <a:extLst>
                <a:ext uri="{FF2B5EF4-FFF2-40B4-BE49-F238E27FC236}">
                  <a16:creationId xmlns:a16="http://schemas.microsoft.com/office/drawing/2014/main" id="{899F506E-E7A3-4DEA-B4BA-0AAF411259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64043" y="1217291"/>
              <a:ext cx="2520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
              <a:extLst>
                <a:ext uri="{FF2B5EF4-FFF2-40B4-BE49-F238E27FC236}">
                  <a16:creationId xmlns:a16="http://schemas.microsoft.com/office/drawing/2014/main" id="{86FEAE63-96E3-42F3-8AB1-BAE5CCA9DB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9603" y="2155118"/>
              <a:ext cx="2339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a:extLst>
              <a:ext uri="{FF2B5EF4-FFF2-40B4-BE49-F238E27FC236}">
                <a16:creationId xmlns:a16="http://schemas.microsoft.com/office/drawing/2014/main" id="{297A2CAE-0F11-CD2A-0820-D45C8597CD06}"/>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Access to Knowledge and Support</a:t>
            </a:r>
            <a:endParaRPr lang="en-US" sz="4400" b="1"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554539" y="1586925"/>
            <a:ext cx="7814209" cy="4129550"/>
          </a:xfrm>
        </p:spPr>
        <p:txBody>
          <a:bodyPr>
            <a:noAutofit/>
          </a:bodyPr>
          <a:lstStyle/>
          <a:p>
            <a:r>
              <a:rPr lang="en-US" altLang="fr-FR" b="1" dirty="0">
                <a:solidFill>
                  <a:srgbClr val="FFFF00"/>
                </a:solidFill>
              </a:rPr>
              <a:t>SETP Paper Data Base </a:t>
            </a:r>
          </a:p>
          <a:p>
            <a:pPr lvl="1"/>
            <a:r>
              <a:rPr lang="en-US" altLang="fr-FR" dirty="0">
                <a:solidFill>
                  <a:srgbClr val="FFFF00"/>
                </a:solidFill>
              </a:rPr>
              <a:t>Over 1,800 papers online and searchable</a:t>
            </a:r>
          </a:p>
          <a:p>
            <a:pPr lvl="1"/>
            <a:r>
              <a:rPr lang="en-US" altLang="fr-FR" dirty="0">
                <a:solidFill>
                  <a:srgbClr val="FFFF00"/>
                </a:solidFill>
              </a:rPr>
              <a:t>Access to SFTE member database</a:t>
            </a:r>
          </a:p>
          <a:p>
            <a:r>
              <a:rPr lang="en-US" altLang="fr-FR" b="1" dirty="0">
                <a:solidFill>
                  <a:srgbClr val="FFFF00"/>
                </a:solidFill>
              </a:rPr>
              <a:t>Video Podcasts</a:t>
            </a:r>
          </a:p>
          <a:p>
            <a:pPr lvl="1"/>
            <a:r>
              <a:rPr lang="en-US" altLang="fr-FR" dirty="0">
                <a:solidFill>
                  <a:srgbClr val="FFFF00"/>
                </a:solidFill>
              </a:rPr>
              <a:t>Symposia presentations: 2009 and later</a:t>
            </a:r>
          </a:p>
          <a:p>
            <a:r>
              <a:rPr lang="en-US" altLang="fr-FR" b="1" dirty="0">
                <a:solidFill>
                  <a:srgbClr val="FFFF00"/>
                </a:solidFill>
              </a:rPr>
              <a:t>Oral Histories</a:t>
            </a:r>
          </a:p>
          <a:p>
            <a:pPr lvl="1"/>
            <a:r>
              <a:rPr lang="en-US" altLang="fr-FR" dirty="0">
                <a:solidFill>
                  <a:srgbClr val="FFFF00"/>
                </a:solidFill>
              </a:rPr>
              <a:t>Continually capturing senior members</a:t>
            </a:r>
          </a:p>
          <a:p>
            <a:r>
              <a:rPr lang="en-US" altLang="en-US" b="1" dirty="0">
                <a:solidFill>
                  <a:srgbClr val="FFFF00"/>
                </a:solidFill>
              </a:rPr>
              <a:t>Publications</a:t>
            </a:r>
          </a:p>
          <a:p>
            <a:pPr lvl="1"/>
            <a:r>
              <a:rPr lang="en-US" altLang="en-US" dirty="0">
                <a:solidFill>
                  <a:srgbClr val="FFFF00"/>
                </a:solidFill>
              </a:rPr>
              <a:t>COCKPIT</a:t>
            </a:r>
            <a:r>
              <a:rPr lang="en-US" altLang="en-US" b="1" i="1" dirty="0">
                <a:solidFill>
                  <a:srgbClr val="FFFF00"/>
                </a:solidFill>
              </a:rPr>
              <a:t> </a:t>
            </a:r>
            <a:r>
              <a:rPr lang="en-US" altLang="en-US" dirty="0">
                <a:solidFill>
                  <a:srgbClr val="FFFF00"/>
                </a:solidFill>
              </a:rPr>
              <a:t>Magazine</a:t>
            </a:r>
          </a:p>
          <a:p>
            <a:pPr lvl="1"/>
            <a:r>
              <a:rPr lang="en-US" altLang="en-US" dirty="0">
                <a:solidFill>
                  <a:srgbClr val="FFFF00"/>
                </a:solidFill>
              </a:rPr>
              <a:t>Newsletters, e-Mail updates  and misc. mailings</a:t>
            </a:r>
          </a:p>
        </p:txBody>
      </p:sp>
      <p:sp>
        <p:nvSpPr>
          <p:cNvPr id="2" name="Slide Number Placeholder 1"/>
          <p:cNvSpPr>
            <a:spLocks noGrp="1"/>
          </p:cNvSpPr>
          <p:nvPr>
            <p:ph type="sldNum" sz="quarter" idx="12"/>
          </p:nvPr>
        </p:nvSpPr>
        <p:spPr/>
        <p:txBody>
          <a:bodyPr/>
          <a:lstStyle/>
          <a:p>
            <a:fld id="{ADC69DF9-92A4-4287-A1DA-31C38E6F52E3}" type="slidenum">
              <a:rPr lang="en-US" smtClean="0"/>
              <a:t>16</a:t>
            </a:fld>
            <a:endParaRPr lang="en-US"/>
          </a:p>
        </p:txBody>
      </p:sp>
      <p:pic>
        <p:nvPicPr>
          <p:cNvPr id="5" name="Picture 4">
            <a:extLst>
              <a:ext uri="{FF2B5EF4-FFF2-40B4-BE49-F238E27FC236}">
                <a16:creationId xmlns:a16="http://schemas.microsoft.com/office/drawing/2014/main" id="{59616297-F4FA-480F-BE5F-17C0D0FDF0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05529" y="4196305"/>
            <a:ext cx="3170664" cy="2413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CBF5FD56-9376-9388-26BE-57199659805D}"/>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How to Join</a:t>
            </a:r>
            <a:endParaRPr lang="en-US" sz="44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72237" y="1586927"/>
            <a:ext cx="10364935" cy="4601496"/>
          </a:xfrm>
        </p:spPr>
        <p:txBody>
          <a:bodyPr>
            <a:noAutofit/>
          </a:bodyPr>
          <a:lstStyle/>
          <a:p>
            <a:pPr>
              <a:lnSpc>
                <a:spcPct val="120000"/>
              </a:lnSpc>
            </a:pPr>
            <a:r>
              <a:rPr lang="en-US" b="1" dirty="0">
                <a:solidFill>
                  <a:srgbClr val="FFFF00"/>
                </a:solidFill>
              </a:rPr>
              <a:t>You must be </a:t>
            </a:r>
            <a:r>
              <a:rPr lang="en-US" b="1" i="1" dirty="0">
                <a:solidFill>
                  <a:srgbClr val="FFFF00"/>
                </a:solidFill>
              </a:rPr>
              <a:t>ACTIVELY ENGAGED</a:t>
            </a:r>
            <a:r>
              <a:rPr lang="en-US" b="1" dirty="0">
                <a:solidFill>
                  <a:srgbClr val="FFFF00"/>
                </a:solidFill>
              </a:rPr>
              <a:t> in flight test activities for any application</a:t>
            </a:r>
          </a:p>
          <a:p>
            <a:pPr lvl="1">
              <a:lnSpc>
                <a:spcPct val="120000"/>
              </a:lnSpc>
            </a:pPr>
            <a:r>
              <a:rPr lang="en-US" dirty="0">
                <a:solidFill>
                  <a:srgbClr val="FFFF00"/>
                </a:solidFill>
              </a:rPr>
              <a:t>This Constitutional requirement, difficult to change, has important historical roots about who controls the Society</a:t>
            </a:r>
          </a:p>
          <a:p>
            <a:pPr lvl="1">
              <a:lnSpc>
                <a:spcPct val="120000"/>
              </a:lnSpc>
            </a:pPr>
            <a:r>
              <a:rPr lang="en-US" dirty="0">
                <a:solidFill>
                  <a:srgbClr val="FFFF00"/>
                </a:solidFill>
              </a:rPr>
              <a:t>Don’t postpone and regret it later!</a:t>
            </a:r>
          </a:p>
          <a:p>
            <a:pPr>
              <a:lnSpc>
                <a:spcPct val="120000"/>
              </a:lnSpc>
            </a:pPr>
            <a:r>
              <a:rPr lang="en-US" b="1" dirty="0">
                <a:solidFill>
                  <a:srgbClr val="FFFF00"/>
                </a:solidFill>
              </a:rPr>
              <a:t>As a new test pilot school graduate</a:t>
            </a:r>
          </a:p>
          <a:p>
            <a:pPr lvl="1">
              <a:lnSpc>
                <a:spcPct val="120000"/>
              </a:lnSpc>
            </a:pPr>
            <a:r>
              <a:rPr lang="en-US" dirty="0">
                <a:solidFill>
                  <a:srgbClr val="FFFF00"/>
                </a:solidFill>
              </a:rPr>
              <a:t>Join SETP immediately by submitting your provisional Associate Member (</a:t>
            </a:r>
            <a:r>
              <a:rPr lang="en-US" dirty="0" err="1">
                <a:solidFill>
                  <a:srgbClr val="FFFF00"/>
                </a:solidFill>
              </a:rPr>
              <a:t>pAM</a:t>
            </a:r>
            <a:r>
              <a:rPr lang="en-US" dirty="0">
                <a:solidFill>
                  <a:srgbClr val="FFFF00"/>
                </a:solidFill>
              </a:rPr>
              <a:t>) application, enjoy all Associate Member benefits</a:t>
            </a:r>
          </a:p>
          <a:p>
            <a:pPr lvl="1">
              <a:lnSpc>
                <a:spcPct val="120000"/>
              </a:lnSpc>
            </a:pPr>
            <a:r>
              <a:rPr lang="en-US" dirty="0">
                <a:solidFill>
                  <a:srgbClr val="FFFF00"/>
                </a:solidFill>
              </a:rPr>
              <a:t>No dues first year, Associate Member dues for year 2 and 3</a:t>
            </a:r>
          </a:p>
          <a:p>
            <a:pPr lvl="1">
              <a:lnSpc>
                <a:spcPct val="120000"/>
              </a:lnSpc>
            </a:pPr>
            <a:r>
              <a:rPr lang="en-US" dirty="0">
                <a:solidFill>
                  <a:srgbClr val="FFFF00"/>
                </a:solidFill>
              </a:rPr>
              <a:t>Apply for full membership within 3 years, during first test tour</a:t>
            </a:r>
          </a:p>
          <a:p>
            <a:pPr lvl="2">
              <a:lnSpc>
                <a:spcPct val="120000"/>
              </a:lnSpc>
            </a:pPr>
            <a:r>
              <a:rPr lang="en-US" dirty="0">
                <a:solidFill>
                  <a:srgbClr val="FFFF00"/>
                </a:solidFill>
              </a:rPr>
              <a:t>Associate Member (AM) </a:t>
            </a:r>
          </a:p>
          <a:p>
            <a:pPr lvl="2">
              <a:lnSpc>
                <a:spcPct val="120000"/>
              </a:lnSpc>
            </a:pPr>
            <a:r>
              <a:rPr lang="en-US" dirty="0">
                <a:solidFill>
                  <a:srgbClr val="FFFF00"/>
                </a:solidFill>
              </a:rPr>
              <a:t>Member (M)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0CA00EC-6E78-23EC-63F4-CB766760DE6A}"/>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Initial Membership Grades</a:t>
            </a:r>
            <a:endParaRPr lang="en-US" sz="44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89935" y="1581028"/>
            <a:ext cx="10763865" cy="4636891"/>
          </a:xfrm>
        </p:spPr>
        <p:txBody>
          <a:bodyPr>
            <a:noAutofit/>
          </a:bodyPr>
          <a:lstStyle/>
          <a:p>
            <a:r>
              <a:rPr lang="en-US" b="1" dirty="0">
                <a:solidFill>
                  <a:srgbClr val="FFFF00"/>
                </a:solidFill>
              </a:rPr>
              <a:t>Associate Member (AM)</a:t>
            </a:r>
          </a:p>
          <a:p>
            <a:pPr lvl="1"/>
            <a:r>
              <a:rPr lang="en-US" b="1" dirty="0">
                <a:solidFill>
                  <a:srgbClr val="FFFF00"/>
                </a:solidFill>
              </a:rPr>
              <a:t>6 months/6 qualifying </a:t>
            </a:r>
            <a:r>
              <a:rPr lang="en-US" dirty="0">
                <a:solidFill>
                  <a:srgbClr val="FFFF00"/>
                </a:solidFill>
              </a:rPr>
              <a:t>flights as P/CP in </a:t>
            </a:r>
            <a:r>
              <a:rPr lang="en-US" b="1" dirty="0">
                <a:solidFill>
                  <a:srgbClr val="FFFF00"/>
                </a:solidFill>
              </a:rPr>
              <a:t>Experimental or Developmental </a:t>
            </a:r>
            <a:r>
              <a:rPr lang="en-US" dirty="0">
                <a:solidFill>
                  <a:srgbClr val="FFFF00"/>
                </a:solidFill>
              </a:rPr>
              <a:t>Testing</a:t>
            </a:r>
          </a:p>
          <a:p>
            <a:pPr lvl="1"/>
            <a:r>
              <a:rPr lang="en-US" dirty="0">
                <a:solidFill>
                  <a:srgbClr val="FFFF00"/>
                </a:solidFill>
              </a:rPr>
              <a:t>24 months as Pilot in Production Flight Testing (6 months credit if TPS graduate) </a:t>
            </a:r>
          </a:p>
          <a:p>
            <a:pPr lvl="1"/>
            <a:r>
              <a:rPr lang="en-US" dirty="0">
                <a:solidFill>
                  <a:srgbClr val="FFFF00"/>
                </a:solidFill>
              </a:rPr>
              <a:t>12 months as Pilot for Engineering </a:t>
            </a:r>
            <a:r>
              <a:rPr lang="en-US" dirty="0" err="1">
                <a:solidFill>
                  <a:srgbClr val="FFFF00"/>
                </a:solidFill>
              </a:rPr>
              <a:t>Evals</a:t>
            </a:r>
            <a:r>
              <a:rPr lang="en-US" dirty="0">
                <a:solidFill>
                  <a:srgbClr val="FFFF00"/>
                </a:solidFill>
              </a:rPr>
              <a:t> (6 months credit if TPS graduate)</a:t>
            </a:r>
          </a:p>
          <a:p>
            <a:pPr lvl="1"/>
            <a:r>
              <a:rPr lang="en-US" dirty="0">
                <a:solidFill>
                  <a:srgbClr val="FFFF00"/>
                </a:solidFill>
              </a:rPr>
              <a:t>12 months as Pilot in Astronaut Training and TPS graduate</a:t>
            </a:r>
          </a:p>
          <a:p>
            <a:pPr lvl="1"/>
            <a:r>
              <a:rPr lang="en-US" dirty="0">
                <a:solidFill>
                  <a:srgbClr val="FFFF00"/>
                </a:solidFill>
              </a:rPr>
              <a:t>Provisional Status Offered:</a:t>
            </a:r>
          </a:p>
          <a:p>
            <a:pPr lvl="2"/>
            <a:r>
              <a:rPr lang="en-US" dirty="0">
                <a:solidFill>
                  <a:srgbClr val="FFFF00"/>
                </a:solidFill>
              </a:rPr>
              <a:t>Recognized Test Pilot School Graduate</a:t>
            </a:r>
          </a:p>
          <a:p>
            <a:pPr lvl="2"/>
            <a:r>
              <a:rPr lang="en-US" dirty="0">
                <a:solidFill>
                  <a:srgbClr val="FFFF00"/>
                </a:solidFill>
              </a:rPr>
              <a:t>Attain Associate Member or Member criteria within 3 years and apply</a:t>
            </a:r>
          </a:p>
          <a:p>
            <a:pPr lvl="2"/>
            <a:r>
              <a:rPr lang="en-US" dirty="0">
                <a:solidFill>
                  <a:srgbClr val="FFFF00"/>
                </a:solidFill>
              </a:rPr>
              <a:t>No dues first year</a:t>
            </a:r>
          </a:p>
          <a:p>
            <a:r>
              <a:rPr lang="en-US" b="1" dirty="0">
                <a:solidFill>
                  <a:srgbClr val="FFFF00"/>
                </a:solidFill>
              </a:rPr>
              <a:t>Member (M)</a:t>
            </a:r>
          </a:p>
          <a:p>
            <a:pPr lvl="1"/>
            <a:r>
              <a:rPr lang="en-US" b="1" dirty="0">
                <a:solidFill>
                  <a:srgbClr val="FFFF00"/>
                </a:solidFill>
              </a:rPr>
              <a:t>12 months/12 qualifying </a:t>
            </a:r>
            <a:r>
              <a:rPr lang="en-US" dirty="0">
                <a:solidFill>
                  <a:srgbClr val="FFFF00"/>
                </a:solidFill>
              </a:rPr>
              <a:t>flights as Pilot in </a:t>
            </a:r>
            <a:r>
              <a:rPr lang="en-US" b="1" dirty="0">
                <a:solidFill>
                  <a:srgbClr val="FFFF00"/>
                </a:solidFill>
              </a:rPr>
              <a:t>Experimental or Developmental </a:t>
            </a:r>
            <a:r>
              <a:rPr lang="en-US" dirty="0">
                <a:solidFill>
                  <a:srgbClr val="FFFF00"/>
                </a:solidFill>
              </a:rPr>
              <a:t>Testing</a:t>
            </a:r>
          </a:p>
          <a:p>
            <a:pPr lvl="1"/>
            <a:r>
              <a:rPr lang="en-US" dirty="0">
                <a:solidFill>
                  <a:srgbClr val="FFFF00"/>
                </a:solidFill>
              </a:rPr>
              <a:t>Pilot Controlling Trajectory of Space Vehicle at least 50 miles up</a:t>
            </a:r>
          </a:p>
        </p:txBody>
      </p:sp>
    </p:spTree>
    <p:extLst>
      <p:ext uri="{BB962C8B-B14F-4D97-AF65-F5344CB8AC3E}">
        <p14:creationId xmlns:p14="http://schemas.microsoft.com/office/powerpoint/2010/main" val="376511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90916" y="548806"/>
            <a:ext cx="4410167" cy="5760387"/>
          </a:xfrm>
          <a:prstGeom prst="rect">
            <a:avLst/>
          </a:prstGeom>
        </p:spPr>
      </p:pic>
    </p:spTree>
    <p:extLst>
      <p:ext uri="{BB962C8B-B14F-4D97-AF65-F5344CB8AC3E}">
        <p14:creationId xmlns:p14="http://schemas.microsoft.com/office/powerpoint/2010/main" val="210841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7EF158-4693-9E13-FCBD-01FA636D5BF4}"/>
              </a:ext>
            </a:extLst>
          </p:cNvPr>
          <p:cNvSpPr>
            <a:spLocks noGrp="1"/>
          </p:cNvSpPr>
          <p:nvPr>
            <p:ph type="title"/>
          </p:nvPr>
        </p:nvSpPr>
        <p:spPr>
          <a:xfrm>
            <a:off x="0" y="111125"/>
            <a:ext cx="12192000" cy="1524000"/>
          </a:xfrm>
        </p:spPr>
        <p:txBody>
          <a:bodyPr>
            <a:normAutofit/>
          </a:bodyPr>
          <a:lstStyle/>
          <a:p>
            <a:pPr algn="ctr"/>
            <a:r>
              <a:rPr lang="en-US" sz="4400" dirty="0">
                <a:ln w="9525">
                  <a:solidFill>
                    <a:schemeClr val="bg1"/>
                  </a:solidFill>
                  <a:prstDash val="solid"/>
                </a:ln>
                <a:effectLst>
                  <a:outerShdw blurRad="12700" dist="38100" dir="2700000" algn="tl" rotWithShape="0">
                    <a:schemeClr val="bg1">
                      <a:lumMod val="50000"/>
                    </a:schemeClr>
                  </a:outerShdw>
                </a:effectLst>
              </a:rPr>
              <a:t>Beginnings</a:t>
            </a:r>
            <a:endParaRPr lang="en-US" sz="4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Content Placeholder 2">
            <a:extLst>
              <a:ext uri="{FF2B5EF4-FFF2-40B4-BE49-F238E27FC236}">
                <a16:creationId xmlns:a16="http://schemas.microsoft.com/office/drawing/2014/main" id="{DB851558-9ACD-4BF6-BA69-544976FEBCA4}"/>
              </a:ext>
            </a:extLst>
          </p:cNvPr>
          <p:cNvSpPr>
            <a:spLocks noGrp="1"/>
          </p:cNvSpPr>
          <p:nvPr>
            <p:ph idx="1"/>
          </p:nvPr>
        </p:nvSpPr>
        <p:spPr>
          <a:xfrm>
            <a:off x="614490" y="1584308"/>
            <a:ext cx="10963020" cy="4586669"/>
          </a:xfrm>
        </p:spPr>
        <p:txBody>
          <a:bodyPr>
            <a:noAutofit/>
          </a:bodyPr>
          <a:lstStyle/>
          <a:p>
            <a:r>
              <a:rPr lang="en-US" b="1" dirty="0">
                <a:solidFill>
                  <a:srgbClr val="FFFF00"/>
                </a:solidFill>
                <a:effectLst>
                  <a:outerShdw blurRad="38100" dist="38100" dir="2700000" algn="tl">
                    <a:srgbClr val="000000">
                      <a:alpha val="43137"/>
                    </a:srgbClr>
                  </a:outerShdw>
                </a:effectLst>
              </a:rPr>
              <a:t>Autumn 1955</a:t>
            </a:r>
          </a:p>
          <a:p>
            <a:pPr lvl="1"/>
            <a:r>
              <a:rPr lang="en-US" dirty="0">
                <a:solidFill>
                  <a:srgbClr val="FFFF00"/>
                </a:solidFill>
                <a:effectLst>
                  <a:outerShdw blurRad="38100" dist="38100" dir="2700000" algn="tl">
                    <a:srgbClr val="000000">
                      <a:alpha val="43137"/>
                    </a:srgbClr>
                  </a:outerShdw>
                </a:effectLst>
              </a:rPr>
              <a:t>First meetings in the Antelope Valley high desert, mostly industry pilots</a:t>
            </a:r>
            <a:endParaRPr lang="en-US" sz="1800" dirty="0">
              <a:solidFill>
                <a:srgbClr val="FFFF00"/>
              </a:solidFill>
              <a:effectLst>
                <a:outerShdw blurRad="38100" dist="38100" dir="2700000" algn="tl">
                  <a:srgbClr val="000000">
                    <a:alpha val="43137"/>
                  </a:srgbClr>
                </a:outerShdw>
              </a:effectLst>
            </a:endParaRPr>
          </a:p>
          <a:p>
            <a:r>
              <a:rPr lang="en-US" b="1" dirty="0">
                <a:solidFill>
                  <a:srgbClr val="FFFF00"/>
                </a:solidFill>
                <a:effectLst>
                  <a:outerShdw blurRad="38100" dist="38100" dir="2700000" algn="tl">
                    <a:srgbClr val="000000">
                      <a:alpha val="43137"/>
                    </a:srgbClr>
                  </a:outerShdw>
                </a:effectLst>
              </a:rPr>
              <a:t>Spring 1956</a:t>
            </a:r>
          </a:p>
          <a:p>
            <a:pPr lvl="1"/>
            <a:r>
              <a:rPr lang="en-US" dirty="0">
                <a:solidFill>
                  <a:srgbClr val="FFFF00"/>
                </a:solidFill>
                <a:effectLst>
                  <a:outerShdw blurRad="38100" dist="38100" dir="2700000" algn="tl">
                    <a:srgbClr val="000000">
                      <a:alpha val="43137"/>
                    </a:srgbClr>
                  </a:outerShdw>
                </a:effectLst>
              </a:rPr>
              <a:t>Incorporated in the US State of California, 65 Charter Members, around 100 Members</a:t>
            </a:r>
          </a:p>
          <a:p>
            <a:r>
              <a:rPr lang="en-US" b="1" dirty="0">
                <a:solidFill>
                  <a:srgbClr val="FFFF00"/>
                </a:solidFill>
                <a:effectLst>
                  <a:outerShdw blurRad="38100" dist="38100" dir="2700000" algn="tl">
                    <a:srgbClr val="000000">
                      <a:alpha val="43137"/>
                    </a:srgbClr>
                  </a:outerShdw>
                </a:effectLst>
              </a:rPr>
              <a:t>Fall 1957</a:t>
            </a:r>
          </a:p>
          <a:p>
            <a:pPr lvl="1"/>
            <a:r>
              <a:rPr lang="en-US" dirty="0">
                <a:solidFill>
                  <a:srgbClr val="FFFF00"/>
                </a:solidFill>
                <a:effectLst>
                  <a:outerShdw blurRad="38100" dist="38100" dir="2700000" algn="tl">
                    <a:srgbClr val="000000">
                      <a:alpha val="43137"/>
                    </a:srgbClr>
                  </a:outerShdw>
                </a:effectLst>
              </a:rPr>
              <a:t>First Awards Banquet, The Beverly Hilton, 650 attendees</a:t>
            </a:r>
          </a:p>
          <a:p>
            <a:r>
              <a:rPr lang="en-US" b="1" dirty="0">
                <a:solidFill>
                  <a:srgbClr val="FFFF00"/>
                </a:solidFill>
                <a:effectLst>
                  <a:outerShdw blurRad="38100" dist="38100" dir="2700000" algn="tl">
                    <a:srgbClr val="000000">
                      <a:alpha val="43137"/>
                    </a:srgbClr>
                  </a:outerShdw>
                </a:effectLst>
              </a:rPr>
              <a:t>Spring 1958</a:t>
            </a:r>
          </a:p>
          <a:p>
            <a:pPr lvl="1"/>
            <a:r>
              <a:rPr lang="en-US" dirty="0">
                <a:solidFill>
                  <a:srgbClr val="FFFF00"/>
                </a:solidFill>
                <a:effectLst>
                  <a:outerShdw blurRad="38100" dist="38100" dir="2700000" algn="tl">
                    <a:srgbClr val="000000">
                      <a:alpha val="43137"/>
                    </a:srgbClr>
                  </a:outerShdw>
                </a:effectLst>
              </a:rPr>
              <a:t>First “Subordinate” Section, Texas, later absorbed into current Southwest</a:t>
            </a:r>
          </a:p>
          <a:p>
            <a:r>
              <a:rPr lang="en-US" b="1" dirty="0">
                <a:solidFill>
                  <a:srgbClr val="FFFF00"/>
                </a:solidFill>
                <a:effectLst>
                  <a:outerShdw blurRad="38100" dist="38100" dir="2700000" algn="tl">
                    <a:srgbClr val="000000">
                      <a:alpha val="43137"/>
                    </a:srgbClr>
                  </a:outerShdw>
                </a:effectLst>
              </a:rPr>
              <a:t>Fall 1958</a:t>
            </a:r>
          </a:p>
          <a:p>
            <a:pPr lvl="1"/>
            <a:r>
              <a:rPr lang="en-US" dirty="0">
                <a:solidFill>
                  <a:srgbClr val="FFFF00"/>
                </a:solidFill>
                <a:effectLst>
                  <a:outerShdw blurRad="38100" dist="38100" dir="2700000" algn="tl">
                    <a:srgbClr val="000000">
                      <a:alpha val="43137"/>
                    </a:srgbClr>
                  </a:outerShdw>
                </a:effectLst>
              </a:rPr>
              <a:t>First symposium, 3 days, “Professional Pilots’ Symposium on Air Space Safety”</a:t>
            </a:r>
          </a:p>
          <a:p>
            <a:pPr lvl="1"/>
            <a:endParaRPr lang="en-US" dirty="0">
              <a:solidFill>
                <a:srgbClr val="FFFF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4742669F-BE20-1247-7722-E0BE3679C8A8}"/>
              </a:ext>
            </a:extLst>
          </p:cNvPr>
          <p:cNvSpPr txBox="1"/>
          <p:nvPr/>
        </p:nvSpPr>
        <p:spPr>
          <a:xfrm>
            <a:off x="3047509" y="5778113"/>
            <a:ext cx="6096982" cy="392864"/>
          </a:xfrm>
          <a:prstGeom prst="rect">
            <a:avLst/>
          </a:prstGeom>
          <a:noFill/>
        </p:spPr>
        <p:txBody>
          <a:bodyPr wrap="square">
            <a:spAutoFit/>
          </a:bodyPr>
          <a:lstStyle/>
          <a:p>
            <a:pPr marL="0" indent="0" algn="ctr">
              <a:lnSpc>
                <a:spcPct val="120000"/>
              </a:lnSpc>
              <a:buNone/>
            </a:pPr>
            <a:r>
              <a:rPr lang="en-US" dirty="0">
                <a:hlinkClick r:id="rId3"/>
              </a:rPr>
              <a:t>Old SETP History Video</a:t>
            </a:r>
            <a:endParaRPr lang="en-US" altLang="en-US" dirty="0"/>
          </a:p>
        </p:txBody>
      </p:sp>
    </p:spTree>
    <p:extLst>
      <p:ext uri="{BB962C8B-B14F-4D97-AF65-F5344CB8AC3E}">
        <p14:creationId xmlns:p14="http://schemas.microsoft.com/office/powerpoint/2010/main" val="11295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25"/>
            <a:ext cx="12192000" cy="1524000"/>
          </a:xfrm>
        </p:spPr>
        <p:txBody>
          <a:bodyPr>
            <a:normAutofit/>
          </a:bodyPr>
          <a:lstStyle/>
          <a:p>
            <a:pPr algn="ctr"/>
            <a:r>
              <a:rPr lang="en-US" sz="4400" dirty="0">
                <a:ln w="9525">
                  <a:solidFill>
                    <a:schemeClr val="bg1"/>
                  </a:solidFill>
                  <a:prstDash val="solid"/>
                </a:ln>
                <a:effectLst>
                  <a:outerShdw blurRad="12700" dist="38100" dir="2700000" algn="tl" rotWithShape="0">
                    <a:schemeClr val="bg1">
                      <a:lumMod val="50000"/>
                    </a:schemeClr>
                  </a:outerShdw>
                </a:effectLst>
              </a:rPr>
              <a:t>Vision and Mission</a:t>
            </a:r>
            <a:endParaRPr lang="en-US" sz="4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614490" y="1584308"/>
            <a:ext cx="10963020" cy="4586669"/>
          </a:xfrm>
        </p:spPr>
        <p:txBody>
          <a:bodyPr>
            <a:noAutofit/>
          </a:bodyPr>
          <a:lstStyle/>
          <a:p>
            <a:r>
              <a:rPr lang="en-US" b="1" dirty="0">
                <a:solidFill>
                  <a:srgbClr val="FFFF00"/>
                </a:solidFill>
                <a:effectLst>
                  <a:outerShdw blurRad="38100" dist="38100" dir="2700000" algn="tl">
                    <a:srgbClr val="000000">
                      <a:alpha val="43137"/>
                    </a:srgbClr>
                  </a:outerShdw>
                </a:effectLst>
              </a:rPr>
              <a:t>SETP Vision</a:t>
            </a:r>
          </a:p>
          <a:p>
            <a:pPr lvl="1"/>
            <a:r>
              <a:rPr lang="en-US" dirty="0">
                <a:solidFill>
                  <a:srgbClr val="FFFF00"/>
                </a:solidFill>
                <a:effectLst>
                  <a:outerShdw blurRad="38100" dist="38100" dir="2700000" algn="tl">
                    <a:srgbClr val="000000">
                      <a:alpha val="43137"/>
                    </a:srgbClr>
                  </a:outerShdw>
                </a:effectLst>
              </a:rPr>
              <a:t>To be the recognized world leader in </a:t>
            </a:r>
            <a:r>
              <a:rPr lang="en-US" b="1" dirty="0">
                <a:solidFill>
                  <a:srgbClr val="FFFF00"/>
                </a:solidFill>
                <a:effectLst>
                  <a:outerShdw blurRad="38100" dist="38100" dir="2700000" algn="tl">
                    <a:srgbClr val="000000">
                      <a:alpha val="43137"/>
                    </a:srgbClr>
                  </a:outerShdw>
                </a:effectLst>
              </a:rPr>
              <a:t>promoting safety</a:t>
            </a:r>
            <a:r>
              <a:rPr lang="en-US" dirty="0">
                <a:solidFill>
                  <a:srgbClr val="FFFF00"/>
                </a:solidFill>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communication </a:t>
            </a:r>
            <a:r>
              <a:rPr lang="en-US" dirty="0">
                <a:solidFill>
                  <a:srgbClr val="FFFF00"/>
                </a:solidFill>
                <a:effectLst>
                  <a:outerShdw blurRad="38100" dist="38100" dir="2700000" algn="tl">
                    <a:srgbClr val="000000">
                      <a:alpha val="43137"/>
                    </a:srgbClr>
                  </a:outerShdw>
                </a:effectLst>
              </a:rPr>
              <a:t>and</a:t>
            </a:r>
            <a:r>
              <a:rPr lang="en-US" b="1" dirty="0">
                <a:solidFill>
                  <a:srgbClr val="FFFF00"/>
                </a:solidFill>
                <a:effectLst>
                  <a:outerShdw blurRad="38100" dist="38100" dir="2700000" algn="tl">
                    <a:srgbClr val="000000">
                      <a:alpha val="43137"/>
                    </a:srgbClr>
                  </a:outerShdw>
                </a:effectLst>
              </a:rPr>
              <a:t> education </a:t>
            </a:r>
            <a:r>
              <a:rPr lang="en-US" dirty="0">
                <a:solidFill>
                  <a:srgbClr val="FFFF00"/>
                </a:solidFill>
                <a:effectLst>
                  <a:outerShdw blurRad="38100" dist="38100" dir="2700000" algn="tl">
                    <a:srgbClr val="000000">
                      <a:alpha val="43137"/>
                    </a:srgbClr>
                  </a:outerShdw>
                </a:effectLst>
              </a:rPr>
              <a:t>in the design &amp; flight test of aerospace vehicles and their related systems. To maintain a viable professional and prestigious international society for all test pilots and aerospace corporations.</a:t>
            </a:r>
          </a:p>
          <a:p>
            <a:pPr lvl="1"/>
            <a:endParaRPr lang="en-US" sz="1800" dirty="0">
              <a:solidFill>
                <a:srgbClr val="FFFF00"/>
              </a:solidFill>
              <a:effectLst>
                <a:outerShdw blurRad="38100" dist="38100" dir="2700000" algn="tl">
                  <a:srgbClr val="000000">
                    <a:alpha val="43137"/>
                  </a:srgbClr>
                </a:outerShdw>
              </a:effectLst>
            </a:endParaRPr>
          </a:p>
          <a:p>
            <a:r>
              <a:rPr lang="en-US" b="1" dirty="0">
                <a:solidFill>
                  <a:srgbClr val="FFFF00"/>
                </a:solidFill>
                <a:effectLst>
                  <a:outerShdw blurRad="38100" dist="38100" dir="2700000" algn="tl">
                    <a:srgbClr val="000000">
                      <a:alpha val="43137"/>
                    </a:srgbClr>
                  </a:outerShdw>
                </a:effectLst>
              </a:rPr>
              <a:t>SETP Mission </a:t>
            </a:r>
          </a:p>
          <a:p>
            <a:pPr lvl="1"/>
            <a:r>
              <a:rPr lang="en-US" dirty="0">
                <a:solidFill>
                  <a:srgbClr val="FFFF00"/>
                </a:solidFill>
                <a:effectLst>
                  <a:outerShdw blurRad="38100" dist="38100" dir="2700000" algn="tl">
                    <a:srgbClr val="000000">
                      <a:alpha val="43137"/>
                    </a:srgbClr>
                  </a:outerShdw>
                </a:effectLst>
              </a:rPr>
              <a:t>Broaden professional relationships through </a:t>
            </a:r>
            <a:r>
              <a:rPr lang="en-US" b="1" dirty="0">
                <a:solidFill>
                  <a:srgbClr val="FFFF00"/>
                </a:solidFill>
                <a:effectLst>
                  <a:outerShdw blurRad="38100" dist="38100" dir="2700000" algn="tl">
                    <a:srgbClr val="000000">
                      <a:alpha val="43137"/>
                    </a:srgbClr>
                  </a:outerShdw>
                </a:effectLst>
              </a:rPr>
              <a:t>the sharing of ideas and experiences which promote and enhance safety, communication and education. </a:t>
            </a:r>
          </a:p>
          <a:p>
            <a:pPr lvl="1"/>
            <a:r>
              <a:rPr lang="en-US" b="1" dirty="0">
                <a:solidFill>
                  <a:srgbClr val="FFFF00"/>
                </a:solidFill>
                <a:effectLst>
                  <a:outerShdw blurRad="38100" dist="38100" dir="2700000" algn="tl">
                    <a:srgbClr val="000000">
                      <a:alpha val="43137"/>
                    </a:srgbClr>
                  </a:outerShdw>
                </a:effectLst>
              </a:rPr>
              <a:t>Prevent accidents and loss of life </a:t>
            </a:r>
            <a:r>
              <a:rPr lang="en-US" dirty="0">
                <a:solidFill>
                  <a:srgbClr val="FFFF00"/>
                </a:solidFill>
                <a:effectLst>
                  <a:outerShdw blurRad="38100" dist="38100" dir="2700000" algn="tl">
                    <a:srgbClr val="000000">
                      <a:alpha val="43137"/>
                    </a:srgbClr>
                  </a:outerShdw>
                </a:effectLst>
              </a:rPr>
              <a:t>by improving safety, design and flight test of aerospace vehicles and their related systems. </a:t>
            </a:r>
          </a:p>
          <a:p>
            <a:pPr lvl="1"/>
            <a:r>
              <a:rPr lang="en-US" dirty="0">
                <a:solidFill>
                  <a:srgbClr val="FFFF00"/>
                </a:solidFill>
                <a:effectLst>
                  <a:outerShdw blurRad="38100" dist="38100" dir="2700000" algn="tl">
                    <a:srgbClr val="000000">
                      <a:alpha val="43137"/>
                    </a:srgbClr>
                  </a:outerShdw>
                </a:effectLst>
              </a:rPr>
              <a:t>Provide a forum to </a:t>
            </a:r>
            <a:r>
              <a:rPr lang="en-US" b="1" dirty="0">
                <a:solidFill>
                  <a:srgbClr val="FFFF00"/>
                </a:solidFill>
                <a:effectLst>
                  <a:outerShdw blurRad="38100" dist="38100" dir="2700000" algn="tl">
                    <a:srgbClr val="000000">
                      <a:alpha val="43137"/>
                    </a:srgbClr>
                  </a:outerShdw>
                </a:effectLst>
              </a:rPr>
              <a:t>disseminate information </a:t>
            </a:r>
            <a:r>
              <a:rPr lang="en-US" dirty="0">
                <a:solidFill>
                  <a:srgbClr val="FFFF00"/>
                </a:solidFill>
                <a:effectLst>
                  <a:outerShdw blurRad="38100" dist="38100" dir="2700000" algn="tl">
                    <a:srgbClr val="000000">
                      <a:alpha val="43137"/>
                    </a:srgbClr>
                  </a:outerShdw>
                </a:effectLst>
              </a:rPr>
              <a:t>to those in the aerospace industry for the benefit of all aviation users.</a:t>
            </a:r>
          </a:p>
        </p:txBody>
      </p:sp>
    </p:spTree>
    <p:extLst>
      <p:ext uri="{BB962C8B-B14F-4D97-AF65-F5344CB8AC3E}">
        <p14:creationId xmlns:p14="http://schemas.microsoft.com/office/powerpoint/2010/main" val="85040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746B9A-25B4-58A3-D2C5-CB2671025B81}"/>
              </a:ext>
            </a:extLst>
          </p:cNvPr>
          <p:cNvSpPr>
            <a:spLocks noGrp="1"/>
          </p:cNvSpPr>
          <p:nvPr>
            <p:ph type="title"/>
          </p:nvPr>
        </p:nvSpPr>
        <p:spPr>
          <a:xfrm>
            <a:off x="0" y="111125"/>
            <a:ext cx="12192000" cy="1524000"/>
          </a:xfrm>
        </p:spPr>
        <p:txBody>
          <a:bodyPr>
            <a:norm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Code of Professional Ethics</a:t>
            </a:r>
          </a:p>
        </p:txBody>
      </p:sp>
      <p:sp>
        <p:nvSpPr>
          <p:cNvPr id="6" name="Content Placeholder 2">
            <a:extLst>
              <a:ext uri="{FF2B5EF4-FFF2-40B4-BE49-F238E27FC236}">
                <a16:creationId xmlns:a16="http://schemas.microsoft.com/office/drawing/2014/main" id="{C718A25D-E004-069C-F902-AF62DD833FD7}"/>
              </a:ext>
            </a:extLst>
          </p:cNvPr>
          <p:cNvSpPr>
            <a:spLocks noGrp="1"/>
          </p:cNvSpPr>
          <p:nvPr>
            <p:ph idx="1"/>
          </p:nvPr>
        </p:nvSpPr>
        <p:spPr>
          <a:xfrm>
            <a:off x="589935" y="1575128"/>
            <a:ext cx="5506065" cy="3339476"/>
          </a:xfrm>
        </p:spPr>
        <p:txBody>
          <a:bodyPr>
            <a:normAutofit fontScale="92500"/>
          </a:bodyPr>
          <a:lstStyle/>
          <a:p>
            <a:pPr marL="0" indent="0" algn="ctr">
              <a:buNone/>
            </a:pPr>
            <a:r>
              <a:rPr lang="en-US" b="1" dirty="0">
                <a:solidFill>
                  <a:srgbClr val="FFFF00"/>
                </a:solidFill>
                <a:effectLst>
                  <a:outerShdw blurRad="38100" dist="38100" dir="2700000" algn="tl">
                    <a:srgbClr val="000000">
                      <a:alpha val="43137"/>
                    </a:srgbClr>
                  </a:outerShdw>
                </a:effectLst>
              </a:rPr>
              <a:t>Integrity</a:t>
            </a:r>
          </a:p>
          <a:p>
            <a:pPr>
              <a:spcBef>
                <a:spcPts val="300"/>
              </a:spcBef>
            </a:pPr>
            <a:r>
              <a:rPr lang="en-US" sz="1800" dirty="0">
                <a:solidFill>
                  <a:srgbClr val="FFFF00"/>
                </a:solidFill>
              </a:rPr>
              <a:t>Hold paramount the safety, health, and welfare of the end-user, passenger, and public.</a:t>
            </a:r>
          </a:p>
          <a:p>
            <a:pPr>
              <a:spcBef>
                <a:spcPts val="300"/>
              </a:spcBef>
            </a:pPr>
            <a:r>
              <a:rPr lang="en-US" sz="1800" dirty="0">
                <a:solidFill>
                  <a:srgbClr val="FFFF00"/>
                </a:solidFill>
              </a:rPr>
              <a:t>Deliver accurate results and objective conclusions.</a:t>
            </a:r>
          </a:p>
          <a:p>
            <a:pPr>
              <a:spcBef>
                <a:spcPts val="300"/>
              </a:spcBef>
            </a:pPr>
            <a:r>
              <a:rPr lang="en-US" sz="1800" dirty="0">
                <a:solidFill>
                  <a:srgbClr val="FFFF00"/>
                </a:solidFill>
              </a:rPr>
              <a:t>Reject bribery, fraud, and corruption in all forms, including conflicts of interest.</a:t>
            </a:r>
          </a:p>
          <a:p>
            <a:pPr>
              <a:spcBef>
                <a:spcPts val="300"/>
              </a:spcBef>
            </a:pPr>
            <a:r>
              <a:rPr lang="en-US" sz="1800" dirty="0">
                <a:solidFill>
                  <a:srgbClr val="FFFF00"/>
                </a:solidFill>
              </a:rPr>
              <a:t>Properly credit the contributions of others.</a:t>
            </a:r>
          </a:p>
          <a:p>
            <a:pPr>
              <a:spcBef>
                <a:spcPts val="300"/>
              </a:spcBef>
            </a:pPr>
            <a:r>
              <a:rPr lang="en-US" sz="1800" dirty="0">
                <a:solidFill>
                  <a:srgbClr val="FFFF00"/>
                </a:solidFill>
              </a:rPr>
              <a:t>Treat all persons fairly, based solely upon their words and deeds.</a:t>
            </a:r>
          </a:p>
        </p:txBody>
      </p:sp>
      <p:sp>
        <p:nvSpPr>
          <p:cNvPr id="7" name="Content Placeholder 3">
            <a:extLst>
              <a:ext uri="{FF2B5EF4-FFF2-40B4-BE49-F238E27FC236}">
                <a16:creationId xmlns:a16="http://schemas.microsoft.com/office/drawing/2014/main" id="{0B4E7916-C723-1904-99A8-BB6EEF21BBB4}"/>
              </a:ext>
            </a:extLst>
          </p:cNvPr>
          <p:cNvSpPr txBox="1">
            <a:spLocks/>
          </p:cNvSpPr>
          <p:nvPr/>
        </p:nvSpPr>
        <p:spPr>
          <a:xfrm>
            <a:off x="6096000" y="1635125"/>
            <a:ext cx="5506065" cy="2882306"/>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rgbClr val="FFC000"/>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rgbClr val="FFC000"/>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rgbClr val="FFC000"/>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rgbClr val="FFC000"/>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rgbClr val="FFC000"/>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b="1" dirty="0">
                <a:solidFill>
                  <a:srgbClr val="FFFF00"/>
                </a:solidFill>
                <a:effectLst>
                  <a:outerShdw blurRad="38100" dist="38100" dir="2700000" algn="tl">
                    <a:srgbClr val="000000">
                      <a:alpha val="43137"/>
                    </a:srgbClr>
                  </a:outerShdw>
                </a:effectLst>
              </a:rPr>
              <a:t>Excellence</a:t>
            </a:r>
          </a:p>
          <a:p>
            <a:pPr>
              <a:spcBef>
                <a:spcPts val="300"/>
              </a:spcBef>
            </a:pPr>
            <a:r>
              <a:rPr lang="en-US" sz="1800" dirty="0">
                <a:solidFill>
                  <a:srgbClr val="FFFF00"/>
                </a:solidFill>
              </a:rPr>
              <a:t>Advocate for safety in the balance of flight test program risks.</a:t>
            </a:r>
          </a:p>
          <a:p>
            <a:pPr>
              <a:spcBef>
                <a:spcPts val="300"/>
              </a:spcBef>
            </a:pPr>
            <a:r>
              <a:rPr lang="en-US" sz="1800" dirty="0">
                <a:solidFill>
                  <a:srgbClr val="FFFF00"/>
                </a:solidFill>
              </a:rPr>
              <a:t>Seek, accept, and offer honest criticism.</a:t>
            </a:r>
          </a:p>
          <a:p>
            <a:pPr>
              <a:spcBef>
                <a:spcPts val="300"/>
              </a:spcBef>
            </a:pPr>
            <a:r>
              <a:rPr lang="en-US" sz="1800" dirty="0">
                <a:solidFill>
                  <a:srgbClr val="FFFF00"/>
                </a:solidFill>
              </a:rPr>
              <a:t>Incorporate lessons-learned into future practice, and share them when appropriate.</a:t>
            </a:r>
          </a:p>
          <a:p>
            <a:pPr>
              <a:spcBef>
                <a:spcPts val="300"/>
              </a:spcBef>
            </a:pPr>
            <a:r>
              <a:rPr lang="en-US" sz="1800" dirty="0">
                <a:solidFill>
                  <a:srgbClr val="FFFF00"/>
                </a:solidFill>
              </a:rPr>
              <a:t>Steadfastly seek—and willingly provide—education and mentorship.</a:t>
            </a:r>
          </a:p>
          <a:p>
            <a:endParaRPr lang="en-US" dirty="0"/>
          </a:p>
          <a:p>
            <a:endParaRPr lang="en-US" dirty="0"/>
          </a:p>
        </p:txBody>
      </p:sp>
      <p:sp>
        <p:nvSpPr>
          <p:cNvPr id="8" name="Content Placeholder 2">
            <a:extLst>
              <a:ext uri="{FF2B5EF4-FFF2-40B4-BE49-F238E27FC236}">
                <a16:creationId xmlns:a16="http://schemas.microsoft.com/office/drawing/2014/main" id="{1520D6D8-C02A-EC71-1A1E-492D7F32724B}"/>
              </a:ext>
            </a:extLst>
          </p:cNvPr>
          <p:cNvSpPr txBox="1">
            <a:spLocks/>
          </p:cNvSpPr>
          <p:nvPr/>
        </p:nvSpPr>
        <p:spPr>
          <a:xfrm>
            <a:off x="2591390" y="4418445"/>
            <a:ext cx="7205865" cy="2439555"/>
          </a:xfrm>
          <a:prstGeom prst="rect">
            <a:avLst/>
          </a:prstGeom>
        </p:spPr>
        <p:txBody>
          <a:bodyPr vert="horz" lIns="91440" tIns="45720" rIns="91440" bIns="45720" rtlCol="0" anchor="ctr">
            <a:normAutofit/>
          </a:bodyPr>
          <a:lstStyle>
            <a:lvl1pPr marL="285750" indent="-285750" algn="l" defTabSz="457200" rtl="0" eaLnBrk="1" latinLnBrk="0" hangingPunct="1">
              <a:spcBef>
                <a:spcPts val="600"/>
              </a:spcBef>
              <a:spcAft>
                <a:spcPts val="600"/>
              </a:spcAft>
              <a:buClr>
                <a:schemeClr val="tx1"/>
              </a:buClr>
              <a:buSzPct val="80000"/>
              <a:buFont typeface="Wingdings 3" panose="05040102010807070707" pitchFamily="18" charset="2"/>
              <a:buChar char=""/>
              <a:defRPr sz="2000" kern="1200" cap="none">
                <a:ln>
                  <a:noFill/>
                </a:ln>
                <a:solidFill>
                  <a:srgbClr val="FFC000"/>
                </a:solidFill>
                <a:effectLst>
                  <a:outerShdw blurRad="38100" dist="38100" dir="2700000" algn="tl">
                    <a:srgbClr val="000000">
                      <a:alpha val="43137"/>
                    </a:srgbClr>
                  </a:outerShdw>
                </a:effectLst>
                <a:latin typeface="+mn-lt"/>
                <a:ea typeface="+mn-ea"/>
                <a:cs typeface="+mn-cs"/>
              </a:defRPr>
            </a:lvl1pPr>
            <a:lvl2pPr marL="742950" indent="-285750" algn="l" defTabSz="457200" rtl="0" eaLnBrk="1" latinLnBrk="0" hangingPunct="1">
              <a:spcBef>
                <a:spcPts val="600"/>
              </a:spcBef>
              <a:spcAft>
                <a:spcPts val="600"/>
              </a:spcAft>
              <a:buClr>
                <a:schemeClr val="tx1"/>
              </a:buClr>
              <a:buSzPct val="80000"/>
              <a:buFont typeface="Wingdings 3" panose="05040102010807070707" pitchFamily="18" charset="2"/>
              <a:buChar char=""/>
              <a:defRPr sz="1800" kern="1200" cap="none">
                <a:ln>
                  <a:noFill/>
                </a:ln>
                <a:solidFill>
                  <a:srgbClr val="FFC000"/>
                </a:solidFill>
                <a:effectLst>
                  <a:outerShdw blurRad="38100" dist="38100" dir="2700000" algn="tl">
                    <a:srgbClr val="000000">
                      <a:alpha val="43137"/>
                    </a:srgbClr>
                  </a:outerShdw>
                </a:effectLst>
                <a:latin typeface="+mn-lt"/>
                <a:ea typeface="+mn-ea"/>
                <a:cs typeface="+mn-cs"/>
              </a:defRPr>
            </a:lvl2pPr>
            <a:lvl3pPr marL="1200150" indent="-285750" algn="l" defTabSz="457200" rtl="0" eaLnBrk="1" latinLnBrk="0" hangingPunct="1">
              <a:spcBef>
                <a:spcPts val="600"/>
              </a:spcBef>
              <a:spcAft>
                <a:spcPts val="600"/>
              </a:spcAft>
              <a:buClr>
                <a:schemeClr val="tx1"/>
              </a:buClr>
              <a:buSzPct val="80000"/>
              <a:buFont typeface="Wingdings 3" panose="05040102010807070707" pitchFamily="18" charset="2"/>
              <a:buChar char=""/>
              <a:defRPr sz="1600" kern="1200" cap="none">
                <a:ln>
                  <a:noFill/>
                </a:ln>
                <a:solidFill>
                  <a:srgbClr val="FFC000"/>
                </a:solidFill>
                <a:effectLst>
                  <a:outerShdw blurRad="38100" dist="38100" dir="2700000" algn="tl">
                    <a:srgbClr val="000000">
                      <a:alpha val="43137"/>
                    </a:srgbClr>
                  </a:outerShdw>
                </a:effectLst>
                <a:latin typeface="+mn-lt"/>
                <a:ea typeface="+mn-ea"/>
                <a:cs typeface="+mn-cs"/>
              </a:defRPr>
            </a:lvl3pPr>
            <a:lvl4pPr marL="1543050" indent="-171450" algn="l" defTabSz="457200" rtl="0" eaLnBrk="1" latinLnBrk="0" hangingPunct="1">
              <a:spcBef>
                <a:spcPts val="600"/>
              </a:spcBef>
              <a:spcAft>
                <a:spcPts val="600"/>
              </a:spcAft>
              <a:buClr>
                <a:schemeClr val="tx1"/>
              </a:buClr>
              <a:buSzPct val="80000"/>
              <a:buFont typeface="Wingdings 3" panose="05040102010807070707" pitchFamily="18" charset="2"/>
              <a:buChar char=""/>
              <a:defRPr sz="1400" kern="1200" cap="none">
                <a:ln>
                  <a:noFill/>
                </a:ln>
                <a:solidFill>
                  <a:srgbClr val="FFC000"/>
                </a:solidFill>
                <a:effectLst>
                  <a:outerShdw blurRad="38100" dist="38100" dir="2700000" algn="tl">
                    <a:srgbClr val="000000">
                      <a:alpha val="43137"/>
                    </a:srgbClr>
                  </a:outerShdw>
                </a:effectLst>
                <a:latin typeface="+mn-lt"/>
                <a:ea typeface="+mn-ea"/>
                <a:cs typeface="+mn-cs"/>
              </a:defRPr>
            </a:lvl4pPr>
            <a:lvl5pPr marL="2000250" indent="-171450" algn="l" defTabSz="457200" rtl="0" eaLnBrk="1" latinLnBrk="0" hangingPunct="1">
              <a:spcBef>
                <a:spcPts val="600"/>
              </a:spcBef>
              <a:spcAft>
                <a:spcPts val="600"/>
              </a:spcAft>
              <a:buClr>
                <a:schemeClr val="tx1"/>
              </a:buClr>
              <a:buSzPct val="80000"/>
              <a:buFont typeface="Wingdings 3" panose="05040102010807070707" pitchFamily="18" charset="2"/>
              <a:buChar char=""/>
              <a:defRPr sz="1400" kern="1200" cap="none">
                <a:ln>
                  <a:noFill/>
                </a:ln>
                <a:solidFill>
                  <a:srgbClr val="FFC000"/>
                </a:solidFill>
                <a:effectLst>
                  <a:outerShdw blurRad="38100" dist="38100" dir="2700000" algn="tl">
                    <a:srgbClr val="000000">
                      <a:alpha val="43137"/>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dirty="0">
                <a:solidFill>
                  <a:srgbClr val="FFFF00"/>
                </a:solidFill>
                <a:effectLst>
                  <a:outerShdw blurRad="38100" dist="38100" dir="2700000" algn="tl">
                    <a:srgbClr val="000000">
                      <a:alpha val="43137"/>
                    </a:srgbClr>
                  </a:outerShdw>
                </a:effectLst>
                <a:latin typeface="+mn-lt"/>
              </a:rPr>
              <a:t>Accountability</a:t>
            </a:r>
          </a:p>
          <a:p>
            <a:pPr>
              <a:spcBef>
                <a:spcPts val="300"/>
              </a:spcBef>
            </a:pPr>
            <a:r>
              <a:rPr lang="en-US" sz="1800" dirty="0">
                <a:solidFill>
                  <a:srgbClr val="FFFF00"/>
                </a:solidFill>
                <a:effectLst>
                  <a:outerShdw blurRad="38100" dist="38100" dir="2700000" algn="tl">
                    <a:srgbClr val="000000">
                      <a:alpha val="43137"/>
                    </a:srgbClr>
                  </a:outerShdw>
                </a:effectLst>
                <a:latin typeface="+mn-lt"/>
              </a:rPr>
              <a:t>Consider aptitude and proficiency before accepting tasks.</a:t>
            </a:r>
          </a:p>
          <a:p>
            <a:pPr>
              <a:spcBef>
                <a:spcPts val="300"/>
              </a:spcBef>
            </a:pPr>
            <a:r>
              <a:rPr lang="en-US" sz="1800" dirty="0">
                <a:solidFill>
                  <a:srgbClr val="FFFF00"/>
                </a:solidFill>
                <a:effectLst>
                  <a:outerShdw blurRad="38100" dist="38100" dir="2700000" algn="tl">
                    <a:srgbClr val="000000">
                      <a:alpha val="43137"/>
                    </a:srgbClr>
                  </a:outerShdw>
                </a:effectLst>
                <a:latin typeface="+mn-lt"/>
              </a:rPr>
              <a:t>Ensure sound test pilot opinion is provided where relevant.</a:t>
            </a:r>
          </a:p>
          <a:p>
            <a:pPr>
              <a:spcBef>
                <a:spcPts val="300"/>
              </a:spcBef>
            </a:pPr>
            <a:r>
              <a:rPr lang="en-US" sz="1800" dirty="0">
                <a:solidFill>
                  <a:srgbClr val="FFFF00"/>
                </a:solidFill>
                <a:effectLst>
                  <a:outerShdw blurRad="38100" dist="38100" dir="2700000" algn="tl">
                    <a:srgbClr val="000000">
                      <a:alpha val="43137"/>
                    </a:srgbClr>
                  </a:outerShdw>
                </a:effectLst>
                <a:latin typeface="+mn-lt"/>
              </a:rPr>
              <a:t>Acknowledge and constructively address errors.</a:t>
            </a:r>
          </a:p>
        </p:txBody>
      </p:sp>
    </p:spTree>
    <p:extLst>
      <p:ext uri="{BB962C8B-B14F-4D97-AF65-F5344CB8AC3E}">
        <p14:creationId xmlns:p14="http://schemas.microsoft.com/office/powerpoint/2010/main" val="82802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B8CDFB2-0315-E567-E164-28943E27140B}"/>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Organization</a:t>
            </a:r>
            <a:endParaRPr lang="en-US" sz="4400" b="1" dirty="0">
              <a:effectLst>
                <a:outerShdw blurRad="38100" dist="38100" dir="2700000" algn="tl">
                  <a:srgbClr val="000000">
                    <a:alpha val="43137"/>
                  </a:srgbClr>
                </a:outerShdw>
              </a:effectLst>
            </a:endParaRPr>
          </a:p>
        </p:txBody>
      </p:sp>
      <p:sp>
        <p:nvSpPr>
          <p:cNvPr id="5" name="Rectangle: Rounded Corners 4">
            <a:extLst>
              <a:ext uri="{FF2B5EF4-FFF2-40B4-BE49-F238E27FC236}">
                <a16:creationId xmlns:a16="http://schemas.microsoft.com/office/drawing/2014/main" id="{A29D285C-38CB-7ADD-2BCC-F8909BB465CB}"/>
              </a:ext>
            </a:extLst>
          </p:cNvPr>
          <p:cNvSpPr/>
          <p:nvPr/>
        </p:nvSpPr>
        <p:spPr>
          <a:xfrm>
            <a:off x="4455555" y="2071492"/>
            <a:ext cx="3249450" cy="1971041"/>
          </a:xfrm>
          <a:prstGeom prst="roundRect">
            <a:avLst>
              <a:gd name="adj" fmla="val 5699"/>
            </a:avLst>
          </a:prstGeom>
          <a:noFill/>
          <a:ln>
            <a:solidFill>
              <a:srgbClr val="0070C0"/>
            </a:solidFill>
            <a:prstDash val="sysDash"/>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endParaRPr lang="en-US" sz="11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6" name="Straight Connector 5" descr="Connector Line">
            <a:extLst>
              <a:ext uri="{FF2B5EF4-FFF2-40B4-BE49-F238E27FC236}">
                <a16:creationId xmlns:a16="http://schemas.microsoft.com/office/drawing/2014/main" id="{4A7EFA19-012D-FF58-0233-794C88CFC721}"/>
              </a:ext>
            </a:extLst>
          </p:cNvPr>
          <p:cNvCxnSpPr>
            <a:cxnSpLocks/>
            <a:stCxn id="15" idx="2"/>
          </p:cNvCxnSpPr>
          <p:nvPr/>
        </p:nvCxnSpPr>
        <p:spPr>
          <a:xfrm flipH="1">
            <a:off x="6085524" y="2481813"/>
            <a:ext cx="2137" cy="211794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AEC4F1-7A2A-2DC1-8A53-8ED4732501C3}"/>
              </a:ext>
            </a:extLst>
          </p:cNvPr>
          <p:cNvCxnSpPr>
            <a:cxnSpLocks/>
            <a:stCxn id="20" idx="3"/>
            <a:endCxn id="12" idx="1"/>
          </p:cNvCxnSpPr>
          <p:nvPr/>
        </p:nvCxnSpPr>
        <p:spPr>
          <a:xfrm>
            <a:off x="5785222" y="3273983"/>
            <a:ext cx="605576" cy="14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32EF09-C517-C98A-1145-5705FFBBCAED}"/>
              </a:ext>
            </a:extLst>
          </p:cNvPr>
          <p:cNvCxnSpPr>
            <a:cxnSpLocks/>
            <a:stCxn id="19" idx="3"/>
            <a:endCxn id="13" idx="1"/>
          </p:cNvCxnSpPr>
          <p:nvPr/>
        </p:nvCxnSpPr>
        <p:spPr>
          <a:xfrm>
            <a:off x="5777953" y="3761748"/>
            <a:ext cx="6055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669DC0-25B5-248D-0431-19EA697395B4}"/>
              </a:ext>
            </a:extLst>
          </p:cNvPr>
          <p:cNvCxnSpPr>
            <a:cxnSpLocks/>
            <a:stCxn id="57" idx="3"/>
            <a:endCxn id="58" idx="1"/>
          </p:cNvCxnSpPr>
          <p:nvPr/>
        </p:nvCxnSpPr>
        <p:spPr>
          <a:xfrm>
            <a:off x="5799319" y="4599755"/>
            <a:ext cx="591479" cy="52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B4886F-E6F4-6826-C452-687B077EFBF5}"/>
              </a:ext>
            </a:extLst>
          </p:cNvPr>
          <p:cNvCxnSpPr>
            <a:cxnSpLocks/>
            <a:stCxn id="33" idx="2"/>
            <a:endCxn id="37" idx="0"/>
          </p:cNvCxnSpPr>
          <p:nvPr/>
        </p:nvCxnSpPr>
        <p:spPr>
          <a:xfrm flipH="1">
            <a:off x="6095058" y="5064897"/>
            <a:ext cx="942" cy="115527"/>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descr="Hierarchy Level 2 Item 1">
            <a:extLst>
              <a:ext uri="{FF2B5EF4-FFF2-40B4-BE49-F238E27FC236}">
                <a16:creationId xmlns:a16="http://schemas.microsoft.com/office/drawing/2014/main" id="{782238C5-A8CC-1D8E-D249-9B487F517F28}"/>
              </a:ext>
            </a:extLst>
          </p:cNvPr>
          <p:cNvSpPr/>
          <p:nvPr/>
        </p:nvSpPr>
        <p:spPr>
          <a:xfrm>
            <a:off x="4505062" y="2601208"/>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President</a:t>
            </a:r>
            <a:b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Elect</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11" descr="Hierarchy Level 2 Item 2">
            <a:extLst>
              <a:ext uri="{FF2B5EF4-FFF2-40B4-BE49-F238E27FC236}">
                <a16:creationId xmlns:a16="http://schemas.microsoft.com/office/drawing/2014/main" id="{723FBEE3-389D-1127-D291-3317F9CDB330}"/>
              </a:ext>
            </a:extLst>
          </p:cNvPr>
          <p:cNvSpPr/>
          <p:nvPr/>
        </p:nvSpPr>
        <p:spPr>
          <a:xfrm>
            <a:off x="6390798" y="3092506"/>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Vice</a:t>
            </a:r>
            <a:b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President</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Rectangle 12" descr="Hierarchy Level 2 Item 3">
            <a:extLst>
              <a:ext uri="{FF2B5EF4-FFF2-40B4-BE49-F238E27FC236}">
                <a16:creationId xmlns:a16="http://schemas.microsoft.com/office/drawing/2014/main" id="{FE3C7E23-0C22-72DF-1D08-71F9799CE493}"/>
              </a:ext>
            </a:extLst>
          </p:cNvPr>
          <p:cNvSpPr/>
          <p:nvPr/>
        </p:nvSpPr>
        <p:spPr>
          <a:xfrm>
            <a:off x="6383529" y="3578868"/>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Secretary</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14" name="Straight Connector 13" descr="Connector Line">
            <a:extLst>
              <a:ext uri="{FF2B5EF4-FFF2-40B4-BE49-F238E27FC236}">
                <a16:creationId xmlns:a16="http://schemas.microsoft.com/office/drawing/2014/main" id="{9737D876-D52B-35DD-9F60-BFCB7773B7C9}"/>
              </a:ext>
            </a:extLst>
          </p:cNvPr>
          <p:cNvCxnSpPr>
            <a:cxnSpLocks/>
            <a:stCxn id="11" idx="3"/>
            <a:endCxn id="21" idx="1"/>
          </p:cNvCxnSpPr>
          <p:nvPr/>
        </p:nvCxnSpPr>
        <p:spPr>
          <a:xfrm>
            <a:off x="5785222" y="2784088"/>
            <a:ext cx="604431" cy="353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descr="Hierarchy Level 1">
            <a:extLst>
              <a:ext uri="{FF2B5EF4-FFF2-40B4-BE49-F238E27FC236}">
                <a16:creationId xmlns:a16="http://schemas.microsoft.com/office/drawing/2014/main" id="{4AD3D59F-7E90-B9BC-9838-B80DFE335D57}"/>
              </a:ext>
            </a:extLst>
          </p:cNvPr>
          <p:cNvSpPr/>
          <p:nvPr/>
        </p:nvSpPr>
        <p:spPr>
          <a:xfrm>
            <a:off x="5447581" y="2116053"/>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spcBef>
                <a:spcPts val="0"/>
              </a:spcBef>
              <a:spcAft>
                <a:spcPts val="0"/>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President</a:t>
            </a:r>
          </a:p>
          <a:p>
            <a:pPr marL="0" marR="0" algn="ctr">
              <a:spcBef>
                <a:spcPts val="0"/>
              </a:spcBef>
              <a:spcAft>
                <a:spcPts val="0"/>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Chairperson</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15" descr="Hierarchy Sub Level">
            <a:extLst>
              <a:ext uri="{FF2B5EF4-FFF2-40B4-BE49-F238E27FC236}">
                <a16:creationId xmlns:a16="http://schemas.microsoft.com/office/drawing/2014/main" id="{750B9A23-DC4B-D58F-E908-EE9D66E86E0E}"/>
              </a:ext>
            </a:extLst>
          </p:cNvPr>
          <p:cNvSpPr/>
          <p:nvPr/>
        </p:nvSpPr>
        <p:spPr>
          <a:xfrm>
            <a:off x="8058046" y="2118622"/>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spcBef>
                <a:spcPts val="0"/>
              </a:spcBef>
              <a:spcAft>
                <a:spcPts val="0"/>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Executive Director</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17" name="Straight Connector 16" descr="Connector Line">
            <a:extLst>
              <a:ext uri="{FF2B5EF4-FFF2-40B4-BE49-F238E27FC236}">
                <a16:creationId xmlns:a16="http://schemas.microsoft.com/office/drawing/2014/main" id="{39B2F1F7-A090-4028-E9F5-C26DD4353B68}"/>
              </a:ext>
            </a:extLst>
          </p:cNvPr>
          <p:cNvCxnSpPr>
            <a:cxnSpLocks/>
            <a:stCxn id="16" idx="1"/>
            <a:endCxn id="15" idx="3"/>
          </p:cNvCxnSpPr>
          <p:nvPr/>
        </p:nvCxnSpPr>
        <p:spPr>
          <a:xfrm flipH="1" flipV="1">
            <a:off x="6727741" y="2298933"/>
            <a:ext cx="1330305" cy="25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Connector Line">
            <a:extLst>
              <a:ext uri="{FF2B5EF4-FFF2-40B4-BE49-F238E27FC236}">
                <a16:creationId xmlns:a16="http://schemas.microsoft.com/office/drawing/2014/main" id="{3737F9DF-339A-B258-5248-EC46C10F7957}"/>
              </a:ext>
            </a:extLst>
          </p:cNvPr>
          <p:cNvCxnSpPr>
            <a:cxnSpLocks/>
            <a:stCxn id="16" idx="2"/>
            <a:endCxn id="30" idx="0"/>
          </p:cNvCxnSpPr>
          <p:nvPr/>
        </p:nvCxnSpPr>
        <p:spPr>
          <a:xfrm>
            <a:off x="8698126" y="2484382"/>
            <a:ext cx="3420" cy="1242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descr="Hierarchy Level 2 Item 3">
            <a:extLst>
              <a:ext uri="{FF2B5EF4-FFF2-40B4-BE49-F238E27FC236}">
                <a16:creationId xmlns:a16="http://schemas.microsoft.com/office/drawing/2014/main" id="{A08EC2A9-D21E-D1E8-EE5B-CC4DBEBC745E}"/>
              </a:ext>
            </a:extLst>
          </p:cNvPr>
          <p:cNvSpPr/>
          <p:nvPr/>
        </p:nvSpPr>
        <p:spPr>
          <a:xfrm>
            <a:off x="4497793" y="3578868"/>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Legal</a:t>
            </a:r>
            <a:b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Officer</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Rectangle 19" descr="Hierarchy Level 2 Item 3">
            <a:extLst>
              <a:ext uri="{FF2B5EF4-FFF2-40B4-BE49-F238E27FC236}">
                <a16:creationId xmlns:a16="http://schemas.microsoft.com/office/drawing/2014/main" id="{1D94D193-8617-BCE8-EF59-BFD581D922F5}"/>
              </a:ext>
            </a:extLst>
          </p:cNvPr>
          <p:cNvSpPr/>
          <p:nvPr/>
        </p:nvSpPr>
        <p:spPr>
          <a:xfrm>
            <a:off x="4505062" y="3091103"/>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Treasurer</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20" descr="Hierarchy Level 2 Item 3">
            <a:extLst>
              <a:ext uri="{FF2B5EF4-FFF2-40B4-BE49-F238E27FC236}">
                <a16:creationId xmlns:a16="http://schemas.microsoft.com/office/drawing/2014/main" id="{B54E7C75-285A-4D46-1A4B-21C015862A5B}"/>
              </a:ext>
            </a:extLst>
          </p:cNvPr>
          <p:cNvSpPr/>
          <p:nvPr/>
        </p:nvSpPr>
        <p:spPr>
          <a:xfrm>
            <a:off x="6389653" y="2604741"/>
            <a:ext cx="1280160" cy="365760"/>
          </a:xfrm>
          <a:prstGeom prst="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Executive</a:t>
            </a:r>
            <a:b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Adviser</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 name="TextBox 21">
            <a:extLst>
              <a:ext uri="{FF2B5EF4-FFF2-40B4-BE49-F238E27FC236}">
                <a16:creationId xmlns:a16="http://schemas.microsoft.com/office/drawing/2014/main" id="{0EFD1B24-7F74-0BE9-F3C5-933A98061E37}"/>
              </a:ext>
            </a:extLst>
          </p:cNvPr>
          <p:cNvSpPr txBox="1"/>
          <p:nvPr/>
        </p:nvSpPr>
        <p:spPr>
          <a:xfrm>
            <a:off x="4431695" y="2087670"/>
            <a:ext cx="630301" cy="430887"/>
          </a:xfrm>
          <a:prstGeom prst="rect">
            <a:avLst/>
          </a:prstGeom>
          <a:noFill/>
        </p:spPr>
        <p:txBody>
          <a:bodyPr wrap="none" rtlCol="0">
            <a:spAutoFit/>
          </a:bodyPr>
          <a:lstStyle/>
          <a:p>
            <a:r>
              <a:rPr lang="en-US" sz="1100" i="1" dirty="0">
                <a:solidFill>
                  <a:srgbClr val="0070C0"/>
                </a:solidFill>
                <a:latin typeface="Calibri" panose="020F0502020204030204" pitchFamily="34" charset="0"/>
                <a:cs typeface="Calibri" panose="020F0502020204030204" pitchFamily="34" charset="0"/>
              </a:rPr>
              <a:t>Elected</a:t>
            </a:r>
          </a:p>
          <a:p>
            <a:r>
              <a:rPr lang="en-US" sz="1100" i="1" dirty="0">
                <a:solidFill>
                  <a:srgbClr val="0070C0"/>
                </a:solidFill>
                <a:latin typeface="Calibri" panose="020F0502020204030204" pitchFamily="34" charset="0"/>
                <a:cs typeface="Calibri" panose="020F0502020204030204" pitchFamily="34" charset="0"/>
              </a:rPr>
              <a:t>Officers</a:t>
            </a:r>
          </a:p>
        </p:txBody>
      </p:sp>
      <p:sp>
        <p:nvSpPr>
          <p:cNvPr id="23" name="TextBox 22">
            <a:extLst>
              <a:ext uri="{FF2B5EF4-FFF2-40B4-BE49-F238E27FC236}">
                <a16:creationId xmlns:a16="http://schemas.microsoft.com/office/drawing/2014/main" id="{E8CC441A-EF0F-0779-8FE8-004E1AF21B16}"/>
              </a:ext>
            </a:extLst>
          </p:cNvPr>
          <p:cNvSpPr txBox="1"/>
          <p:nvPr/>
        </p:nvSpPr>
        <p:spPr>
          <a:xfrm>
            <a:off x="5285556" y="1371148"/>
            <a:ext cx="1564852" cy="261610"/>
          </a:xfrm>
          <a:prstGeom prst="rect">
            <a:avLst/>
          </a:prstGeom>
          <a:noFill/>
        </p:spPr>
        <p:txBody>
          <a:bodyPr wrap="none" rtlCol="0">
            <a:spAutoFit/>
          </a:bodyPr>
          <a:lstStyle/>
          <a:p>
            <a:r>
              <a:rPr lang="en-US" sz="1100" b="1" dirty="0">
                <a:solidFill>
                  <a:srgbClr val="00B0F0"/>
                </a:solidFill>
                <a:latin typeface="Calibri" panose="020F0502020204030204" pitchFamily="34" charset="0"/>
                <a:cs typeface="Calibri" panose="020F0502020204030204" pitchFamily="34" charset="0"/>
              </a:rPr>
              <a:t>SETP Board of Directors</a:t>
            </a:r>
          </a:p>
        </p:txBody>
      </p:sp>
      <p:cxnSp>
        <p:nvCxnSpPr>
          <p:cNvPr id="24" name="Straight Connector 23">
            <a:extLst>
              <a:ext uri="{FF2B5EF4-FFF2-40B4-BE49-F238E27FC236}">
                <a16:creationId xmlns:a16="http://schemas.microsoft.com/office/drawing/2014/main" id="{A826811B-E6A9-CE97-0DC8-5C957592C995}"/>
              </a:ext>
            </a:extLst>
          </p:cNvPr>
          <p:cNvCxnSpPr>
            <a:cxnSpLocks/>
            <a:stCxn id="11" idx="1"/>
            <a:endCxn id="25" idx="3"/>
          </p:cNvCxnSpPr>
          <p:nvPr/>
        </p:nvCxnSpPr>
        <p:spPr>
          <a:xfrm flipH="1" flipV="1">
            <a:off x="4103923" y="2781610"/>
            <a:ext cx="401139" cy="24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E19CEE9B-3970-0743-6C16-2026B56D5758}"/>
              </a:ext>
            </a:extLst>
          </p:cNvPr>
          <p:cNvSpPr/>
          <p:nvPr/>
        </p:nvSpPr>
        <p:spPr>
          <a:xfrm>
            <a:off x="2823763" y="2598730"/>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Nominating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BC2F1186-2DC6-A5FE-C1E4-BD944DCD60D2}"/>
              </a:ext>
            </a:extLst>
          </p:cNvPr>
          <p:cNvCxnSpPr>
            <a:cxnSpLocks/>
            <a:endCxn id="27" idx="3"/>
          </p:cNvCxnSpPr>
          <p:nvPr/>
        </p:nvCxnSpPr>
        <p:spPr>
          <a:xfrm flipH="1" flipV="1">
            <a:off x="4103923" y="3273435"/>
            <a:ext cx="401139" cy="2478"/>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39C61A5A-7A62-E08E-8D00-2641691B6E45}"/>
              </a:ext>
            </a:extLst>
          </p:cNvPr>
          <p:cNvSpPr/>
          <p:nvPr/>
        </p:nvSpPr>
        <p:spPr>
          <a:xfrm>
            <a:off x="2823763" y="3090555"/>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Finance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4E51A5DA-F521-4F67-04B4-28416C96A754}"/>
              </a:ext>
            </a:extLst>
          </p:cNvPr>
          <p:cNvCxnSpPr>
            <a:cxnSpLocks/>
            <a:endCxn id="29" idx="3"/>
          </p:cNvCxnSpPr>
          <p:nvPr/>
        </p:nvCxnSpPr>
        <p:spPr>
          <a:xfrm flipH="1" flipV="1">
            <a:off x="4103923" y="3759435"/>
            <a:ext cx="401139" cy="247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C4C3D24-A768-05B0-0E79-C92EC8099927}"/>
              </a:ext>
            </a:extLst>
          </p:cNvPr>
          <p:cNvSpPr/>
          <p:nvPr/>
        </p:nvSpPr>
        <p:spPr>
          <a:xfrm>
            <a:off x="2823763" y="3576555"/>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Legal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AC44B903-F222-5FFD-D10C-352910A44809}"/>
              </a:ext>
            </a:extLst>
          </p:cNvPr>
          <p:cNvSpPr/>
          <p:nvPr/>
        </p:nvSpPr>
        <p:spPr>
          <a:xfrm>
            <a:off x="8061466" y="2608666"/>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Professional Staff</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DB7C1199-C816-8049-65D4-7F4E65AA42BF}"/>
              </a:ext>
            </a:extLst>
          </p:cNvPr>
          <p:cNvSpPr/>
          <p:nvPr/>
        </p:nvSpPr>
        <p:spPr>
          <a:xfrm>
            <a:off x="8058046" y="3578868"/>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Annual Awards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8B65F388-59C5-B17B-D686-5234B2BEB6CE}"/>
              </a:ext>
            </a:extLst>
          </p:cNvPr>
          <p:cNvCxnSpPr>
            <a:cxnSpLocks/>
            <a:stCxn id="31" idx="1"/>
            <a:endCxn id="13" idx="3"/>
          </p:cNvCxnSpPr>
          <p:nvPr/>
        </p:nvCxnSpPr>
        <p:spPr>
          <a:xfrm flipH="1">
            <a:off x="7663689" y="3761748"/>
            <a:ext cx="394357"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C5A2ACE-8745-9511-39EF-F1FF321E36FA}"/>
              </a:ext>
            </a:extLst>
          </p:cNvPr>
          <p:cNvSpPr/>
          <p:nvPr/>
        </p:nvSpPr>
        <p:spPr>
          <a:xfrm>
            <a:off x="4269079" y="1384609"/>
            <a:ext cx="3653841" cy="3680288"/>
          </a:xfrm>
          <a:prstGeom prst="roundRect">
            <a:avLst>
              <a:gd name="adj" fmla="val 4932"/>
            </a:avLst>
          </a:prstGeom>
          <a:noFill/>
          <a:ln>
            <a:solidFill>
              <a:srgbClr val="00B0F0"/>
            </a:solidFill>
            <a:prstDash val="solid"/>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endParaRPr lang="en-US" sz="11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4AC311BD-C3AE-3C7D-8168-7DC245721B68}"/>
              </a:ext>
            </a:extLst>
          </p:cNvPr>
          <p:cNvCxnSpPr>
            <a:cxnSpLocks/>
            <a:endCxn id="36" idx="1"/>
          </p:cNvCxnSpPr>
          <p:nvPr/>
        </p:nvCxnSpPr>
        <p:spPr>
          <a:xfrm>
            <a:off x="7922920" y="1567489"/>
            <a:ext cx="836819" cy="0"/>
          </a:xfrm>
          <a:prstGeom prst="line">
            <a:avLst/>
          </a:prstGeom>
          <a:ln w="9525">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78AD69-2751-900F-909F-402BFC865EED}"/>
              </a:ext>
            </a:extLst>
          </p:cNvPr>
          <p:cNvCxnSpPr>
            <a:cxnSpLocks/>
            <a:endCxn id="38" idx="3"/>
          </p:cNvCxnSpPr>
          <p:nvPr/>
        </p:nvCxnSpPr>
        <p:spPr>
          <a:xfrm flipH="1">
            <a:off x="3298495" y="1658929"/>
            <a:ext cx="964725" cy="0"/>
          </a:xfrm>
          <a:prstGeom prst="line">
            <a:avLst/>
          </a:prstGeom>
          <a:ln w="9525">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B8D4EA34-8F97-5A27-C285-24B90095F6A4}"/>
              </a:ext>
            </a:extLst>
          </p:cNvPr>
          <p:cNvSpPr/>
          <p:nvPr/>
        </p:nvSpPr>
        <p:spPr>
          <a:xfrm>
            <a:off x="8759739" y="1384609"/>
            <a:ext cx="1280160" cy="365760"/>
          </a:xfrm>
          <a:prstGeom prst="roundRect">
            <a:avLst/>
          </a:prstGeom>
          <a:noFill/>
          <a:ln>
            <a:solidFill>
              <a:schemeClr val="bg1">
                <a:lumMod val="65000"/>
              </a:schemeClr>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SETP Foundation Board of Directors</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7" name="Rectangle: Rounded Corners 36">
            <a:extLst>
              <a:ext uri="{FF2B5EF4-FFF2-40B4-BE49-F238E27FC236}">
                <a16:creationId xmlns:a16="http://schemas.microsoft.com/office/drawing/2014/main" id="{1DDE88EB-C1A8-E64F-854B-4182BA9A9400}"/>
              </a:ext>
            </a:extLst>
          </p:cNvPr>
          <p:cNvSpPr/>
          <p:nvPr/>
        </p:nvSpPr>
        <p:spPr>
          <a:xfrm>
            <a:off x="5454978" y="5180424"/>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Geographical Section (10) Officers</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8" name="Rectangle: Rounded Corners 37">
            <a:extLst>
              <a:ext uri="{FF2B5EF4-FFF2-40B4-BE49-F238E27FC236}">
                <a16:creationId xmlns:a16="http://schemas.microsoft.com/office/drawing/2014/main" id="{C14EDDB4-B938-EC87-FCBC-FE587E53F155}"/>
              </a:ext>
            </a:extLst>
          </p:cNvPr>
          <p:cNvSpPr/>
          <p:nvPr/>
        </p:nvSpPr>
        <p:spPr>
          <a:xfrm>
            <a:off x="2018335" y="1384609"/>
            <a:ext cx="1280160" cy="548640"/>
          </a:xfrm>
          <a:prstGeom prst="roundRect">
            <a:avLst/>
          </a:prstGeom>
          <a:noFill/>
          <a:ln>
            <a:solidFill>
              <a:schemeClr val="bg1">
                <a:lumMod val="65000"/>
              </a:schemeClr>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SETP Scholarship Foundation Board of Trustees </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9" name="Rectangle: Rounded Corners 38">
            <a:extLst>
              <a:ext uri="{FF2B5EF4-FFF2-40B4-BE49-F238E27FC236}">
                <a16:creationId xmlns:a16="http://schemas.microsoft.com/office/drawing/2014/main" id="{AFA2E692-6A8B-0F14-739F-6C7A5F4D59F6}"/>
              </a:ext>
            </a:extLst>
          </p:cNvPr>
          <p:cNvSpPr/>
          <p:nvPr/>
        </p:nvSpPr>
        <p:spPr>
          <a:xfrm>
            <a:off x="8041954" y="4701347"/>
            <a:ext cx="1280160" cy="54864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Incident Response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Rectangle: Rounded Corners 39">
            <a:extLst>
              <a:ext uri="{FF2B5EF4-FFF2-40B4-BE49-F238E27FC236}">
                <a16:creationId xmlns:a16="http://schemas.microsoft.com/office/drawing/2014/main" id="{EFC64B28-3746-A8F7-D19F-B11C01B0DAD6}"/>
              </a:ext>
            </a:extLst>
          </p:cNvPr>
          <p:cNvSpPr/>
          <p:nvPr/>
        </p:nvSpPr>
        <p:spPr>
          <a:xfrm>
            <a:off x="2814015" y="4699453"/>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Publications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E0ED0401-0B8D-8FF9-C519-60D83E2D305D}"/>
              </a:ext>
            </a:extLst>
          </p:cNvPr>
          <p:cNvSpPr/>
          <p:nvPr/>
        </p:nvSpPr>
        <p:spPr>
          <a:xfrm>
            <a:off x="2834065" y="2116713"/>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S&amp;B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EA9769F4-BA85-B05B-498B-9E2BD36E8FEC}"/>
              </a:ext>
            </a:extLst>
          </p:cNvPr>
          <p:cNvSpPr/>
          <p:nvPr/>
        </p:nvSpPr>
        <p:spPr>
          <a:xfrm>
            <a:off x="2814015" y="4147889"/>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Constitution and SOP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Rectangle: Rounded Corners 42">
            <a:extLst>
              <a:ext uri="{FF2B5EF4-FFF2-40B4-BE49-F238E27FC236}">
                <a16:creationId xmlns:a16="http://schemas.microsoft.com/office/drawing/2014/main" id="{E59B5531-C393-A12E-D462-1EB4855F798A}"/>
              </a:ext>
            </a:extLst>
          </p:cNvPr>
          <p:cNvSpPr/>
          <p:nvPr/>
        </p:nvSpPr>
        <p:spPr>
          <a:xfrm>
            <a:off x="9490309" y="4147177"/>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Fellows Coordinating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87C03A2E-5B47-AD52-A011-02166B47DFBA}"/>
              </a:ext>
            </a:extLst>
          </p:cNvPr>
          <p:cNvSpPr/>
          <p:nvPr/>
        </p:nvSpPr>
        <p:spPr>
          <a:xfrm>
            <a:off x="8041954" y="4152782"/>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Membership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5" name="Rectangle: Rounded Corners 44">
            <a:extLst>
              <a:ext uri="{FF2B5EF4-FFF2-40B4-BE49-F238E27FC236}">
                <a16:creationId xmlns:a16="http://schemas.microsoft.com/office/drawing/2014/main" id="{644A9FEF-ACC8-56E3-C4B2-CDA095AE43A2}"/>
              </a:ext>
            </a:extLst>
          </p:cNvPr>
          <p:cNvSpPr/>
          <p:nvPr/>
        </p:nvSpPr>
        <p:spPr>
          <a:xfrm>
            <a:off x="1344783" y="2608666"/>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Special Election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0A4834EE-B9F1-DEAB-770C-08A7E4D92EC1}"/>
              </a:ext>
            </a:extLst>
          </p:cNvPr>
          <p:cNvCxnSpPr>
            <a:cxnSpLocks/>
            <a:stCxn id="39" idx="1"/>
          </p:cNvCxnSpPr>
          <p:nvPr/>
        </p:nvCxnSpPr>
        <p:spPr>
          <a:xfrm flipH="1">
            <a:off x="7906387" y="4975667"/>
            <a:ext cx="135567" cy="0"/>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245BF47-762E-4A02-2CCF-AFC9D7D4627D}"/>
              </a:ext>
            </a:extLst>
          </p:cNvPr>
          <p:cNvCxnSpPr>
            <a:cxnSpLocks/>
            <a:stCxn id="42" idx="3"/>
          </p:cNvCxnSpPr>
          <p:nvPr/>
        </p:nvCxnSpPr>
        <p:spPr>
          <a:xfrm>
            <a:off x="4094175" y="4330769"/>
            <a:ext cx="170114" cy="0"/>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C4D1EFB-E531-92A5-6B79-65744A063E06}"/>
              </a:ext>
            </a:extLst>
          </p:cNvPr>
          <p:cNvCxnSpPr>
            <a:cxnSpLocks/>
            <a:endCxn id="40" idx="3"/>
          </p:cNvCxnSpPr>
          <p:nvPr/>
        </p:nvCxnSpPr>
        <p:spPr>
          <a:xfrm flipH="1">
            <a:off x="4094175" y="4882333"/>
            <a:ext cx="184685" cy="0"/>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10E859B-C2DE-62CC-6196-917DE0B9A149}"/>
              </a:ext>
            </a:extLst>
          </p:cNvPr>
          <p:cNvCxnSpPr>
            <a:cxnSpLocks/>
            <a:endCxn id="44" idx="1"/>
          </p:cNvCxnSpPr>
          <p:nvPr/>
        </p:nvCxnSpPr>
        <p:spPr>
          <a:xfrm>
            <a:off x="7922920" y="4335662"/>
            <a:ext cx="119034" cy="0"/>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A09B72B-5E23-1AEC-36FD-84A4D875CB70}"/>
              </a:ext>
            </a:extLst>
          </p:cNvPr>
          <p:cNvCxnSpPr>
            <a:cxnSpLocks/>
          </p:cNvCxnSpPr>
          <p:nvPr/>
        </p:nvCxnSpPr>
        <p:spPr>
          <a:xfrm>
            <a:off x="7923647" y="3839894"/>
            <a:ext cx="135126" cy="2313"/>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7CF19A-0DEE-4B50-BE44-5105C54C4CCA}"/>
              </a:ext>
            </a:extLst>
          </p:cNvPr>
          <p:cNvCxnSpPr>
            <a:cxnSpLocks/>
          </p:cNvCxnSpPr>
          <p:nvPr/>
        </p:nvCxnSpPr>
        <p:spPr>
          <a:xfrm flipH="1">
            <a:off x="4103923" y="3839894"/>
            <a:ext cx="165155" cy="1463"/>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76A8834-63D1-1731-082D-88C1E4805A78}"/>
              </a:ext>
            </a:extLst>
          </p:cNvPr>
          <p:cNvCxnSpPr>
            <a:cxnSpLocks/>
          </p:cNvCxnSpPr>
          <p:nvPr/>
        </p:nvCxnSpPr>
        <p:spPr>
          <a:xfrm flipH="1" flipV="1">
            <a:off x="4103923" y="3340534"/>
            <a:ext cx="165154" cy="2012"/>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002C47-A52A-0F34-FD4D-7CF7695DCF5F}"/>
              </a:ext>
            </a:extLst>
          </p:cNvPr>
          <p:cNvCxnSpPr>
            <a:cxnSpLocks/>
            <a:endCxn id="41" idx="3"/>
          </p:cNvCxnSpPr>
          <p:nvPr/>
        </p:nvCxnSpPr>
        <p:spPr>
          <a:xfrm flipH="1">
            <a:off x="4114225" y="2299593"/>
            <a:ext cx="148995" cy="0"/>
          </a:xfrm>
          <a:prstGeom prst="line">
            <a:avLst/>
          </a:prstGeom>
          <a:ln w="952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B1EFB790-60E3-415F-7D32-306E6DD734CE}"/>
              </a:ext>
            </a:extLst>
          </p:cNvPr>
          <p:cNvSpPr/>
          <p:nvPr/>
        </p:nvSpPr>
        <p:spPr>
          <a:xfrm>
            <a:off x="1327670" y="2116053"/>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Judging Committee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5" name="Rectangle: Rounded Corners 54">
            <a:extLst>
              <a:ext uri="{FF2B5EF4-FFF2-40B4-BE49-F238E27FC236}">
                <a16:creationId xmlns:a16="http://schemas.microsoft.com/office/drawing/2014/main" id="{713A3905-9ED1-55EF-58A5-6D876BEE1CFA}"/>
              </a:ext>
            </a:extLst>
          </p:cNvPr>
          <p:cNvSpPr/>
          <p:nvPr/>
        </p:nvSpPr>
        <p:spPr>
          <a:xfrm>
            <a:off x="4458974" y="4185541"/>
            <a:ext cx="3246031" cy="705176"/>
          </a:xfrm>
          <a:prstGeom prst="roundRect">
            <a:avLst/>
          </a:prstGeom>
          <a:noFill/>
          <a:ln>
            <a:solidFill>
              <a:srgbClr val="0070C0"/>
            </a:solidFill>
            <a:prstDash val="sysDash"/>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endParaRPr lang="en-US" sz="11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6" name="TextBox 55">
            <a:extLst>
              <a:ext uri="{FF2B5EF4-FFF2-40B4-BE49-F238E27FC236}">
                <a16:creationId xmlns:a16="http://schemas.microsoft.com/office/drawing/2014/main" id="{17962E8D-EB3B-57B2-E654-BA86644BAEC1}"/>
              </a:ext>
            </a:extLst>
          </p:cNvPr>
          <p:cNvSpPr txBox="1"/>
          <p:nvPr/>
        </p:nvSpPr>
        <p:spPr>
          <a:xfrm>
            <a:off x="4440379" y="4158060"/>
            <a:ext cx="1346844" cy="261610"/>
          </a:xfrm>
          <a:prstGeom prst="rect">
            <a:avLst/>
          </a:prstGeom>
          <a:noFill/>
        </p:spPr>
        <p:txBody>
          <a:bodyPr wrap="none" rtlCol="0">
            <a:spAutoFit/>
          </a:bodyPr>
          <a:lstStyle/>
          <a:p>
            <a:r>
              <a:rPr lang="en-US" sz="1100" i="1" dirty="0">
                <a:solidFill>
                  <a:srgbClr val="0070C0"/>
                </a:solidFill>
                <a:latin typeface="Calibri" panose="020F0502020204030204" pitchFamily="34" charset="0"/>
                <a:cs typeface="Calibri" panose="020F0502020204030204" pitchFamily="34" charset="0"/>
              </a:rPr>
              <a:t>Appointed Members</a:t>
            </a:r>
          </a:p>
        </p:txBody>
      </p:sp>
      <p:sp>
        <p:nvSpPr>
          <p:cNvPr id="57" name="Rectangle: Rounded Corners 56">
            <a:extLst>
              <a:ext uri="{FF2B5EF4-FFF2-40B4-BE49-F238E27FC236}">
                <a16:creationId xmlns:a16="http://schemas.microsoft.com/office/drawing/2014/main" id="{6D16EE1C-6747-878B-6463-C28AE601DA58}"/>
              </a:ext>
            </a:extLst>
          </p:cNvPr>
          <p:cNvSpPr/>
          <p:nvPr/>
        </p:nvSpPr>
        <p:spPr>
          <a:xfrm>
            <a:off x="4519159" y="4416875"/>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Section Representatives (10)</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8" name="Rectangle: Rounded Corners 57">
            <a:extLst>
              <a:ext uri="{FF2B5EF4-FFF2-40B4-BE49-F238E27FC236}">
                <a16:creationId xmlns:a16="http://schemas.microsoft.com/office/drawing/2014/main" id="{C8890700-CFAF-ED8E-C635-29E3A89E5862}"/>
              </a:ext>
            </a:extLst>
          </p:cNvPr>
          <p:cNvSpPr/>
          <p:nvPr/>
        </p:nvSpPr>
        <p:spPr>
          <a:xfrm>
            <a:off x="6390798" y="4422086"/>
            <a:ext cx="1280160" cy="365760"/>
          </a:xfrm>
          <a:prstGeom prst="roundRect">
            <a:avLst/>
          </a:prstGeom>
          <a:noFill/>
          <a:ln>
            <a:solidFill>
              <a:schemeClr val="tx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Technical Advisers (2)</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9" name="Rectangle 58" descr="Hierarchy Level 2 Item 3">
            <a:extLst>
              <a:ext uri="{FF2B5EF4-FFF2-40B4-BE49-F238E27FC236}">
                <a16:creationId xmlns:a16="http://schemas.microsoft.com/office/drawing/2014/main" id="{421BD10C-6568-B919-6156-300FBADADF22}"/>
              </a:ext>
            </a:extLst>
          </p:cNvPr>
          <p:cNvSpPr/>
          <p:nvPr/>
        </p:nvSpPr>
        <p:spPr>
          <a:xfrm>
            <a:off x="1325835" y="5290511"/>
            <a:ext cx="1280160" cy="365760"/>
          </a:xfrm>
          <a:prstGeom prst="rect">
            <a:avLst/>
          </a:prstGeom>
          <a:noFill/>
          <a:ln>
            <a:solidFill>
              <a:schemeClr val="bg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algn="ctr">
              <a:lnSpc>
                <a:spcPct val="90000"/>
              </a:lnSpc>
              <a:spcBef>
                <a:spcPts val="0"/>
              </a:spcBef>
              <a:spcAft>
                <a:spcPts val="505"/>
              </a:spcAft>
            </a:pPr>
            <a:r>
              <a:rPr lang="en-US"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Individuals</a:t>
            </a:r>
            <a:endPar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0" name="Rectangle: Rounded Corners 59">
            <a:extLst>
              <a:ext uri="{FF2B5EF4-FFF2-40B4-BE49-F238E27FC236}">
                <a16:creationId xmlns:a16="http://schemas.microsoft.com/office/drawing/2014/main" id="{D3C808CE-7E7F-662B-CB35-C70E7640C652}"/>
              </a:ext>
            </a:extLst>
          </p:cNvPr>
          <p:cNvSpPr/>
          <p:nvPr/>
        </p:nvSpPr>
        <p:spPr>
          <a:xfrm>
            <a:off x="1318567" y="5736589"/>
            <a:ext cx="1280160" cy="365760"/>
          </a:xfrm>
          <a:prstGeom prst="roundRect">
            <a:avLst/>
          </a:prstGeom>
          <a:noFill/>
          <a:ln>
            <a:solidFill>
              <a:schemeClr val="bg1"/>
            </a:solid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algn="ctr">
              <a:lnSpc>
                <a:spcPct val="90000"/>
              </a:lnSpc>
              <a:spcBef>
                <a:spcPts val="0"/>
              </a:spcBef>
              <a:spcAft>
                <a:spcPts val="505"/>
              </a:spcAft>
            </a:pPr>
            <a:r>
              <a:rPr lang="en-US"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Groups</a:t>
            </a:r>
            <a:endPar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3579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Geographical Sections</a:t>
            </a:r>
            <a:endParaRPr lang="en-US" sz="4400" b="1"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EB89C826-2A32-2356-9E6C-CBD697F44D1A}"/>
              </a:ext>
            </a:extLst>
          </p:cNvPr>
          <p:cNvGraphicFramePr>
            <a:graphicFrameLocks noGrp="1"/>
          </p:cNvGraphicFramePr>
          <p:nvPr>
            <p:extLst>
              <p:ext uri="{D42A27DB-BD31-4B8C-83A1-F6EECF244321}">
                <p14:modId xmlns:p14="http://schemas.microsoft.com/office/powerpoint/2010/main" val="3419534085"/>
              </p:ext>
            </p:extLst>
          </p:nvPr>
        </p:nvGraphicFramePr>
        <p:xfrm>
          <a:off x="3214164" y="1592826"/>
          <a:ext cx="5763672" cy="4524806"/>
        </p:xfrm>
        <a:graphic>
          <a:graphicData uri="http://schemas.openxmlformats.org/drawingml/2006/table">
            <a:tbl>
              <a:tblPr/>
              <a:tblGrid>
                <a:gridCol w="2881836">
                  <a:extLst>
                    <a:ext uri="{9D8B030D-6E8A-4147-A177-3AD203B41FA5}">
                      <a16:colId xmlns:a16="http://schemas.microsoft.com/office/drawing/2014/main" val="3205555193"/>
                    </a:ext>
                  </a:extLst>
                </a:gridCol>
                <a:gridCol w="2881836">
                  <a:extLst>
                    <a:ext uri="{9D8B030D-6E8A-4147-A177-3AD203B41FA5}">
                      <a16:colId xmlns:a16="http://schemas.microsoft.com/office/drawing/2014/main" val="4167210281"/>
                    </a:ext>
                  </a:extLst>
                </a:gridCol>
              </a:tblGrid>
              <a:tr h="411346">
                <a:tc>
                  <a:txBody>
                    <a:bodyPr/>
                    <a:lstStyle/>
                    <a:p>
                      <a:pPr algn="ctr"/>
                      <a:r>
                        <a:rPr lang="en-US" sz="2000" b="1" u="sng" dirty="0">
                          <a:solidFill>
                            <a:srgbClr val="FFFF00"/>
                          </a:solidFill>
                          <a:effectLst/>
                          <a:latin typeface="+mn-lt"/>
                        </a:rPr>
                        <a:t>Title</a:t>
                      </a:r>
                    </a:p>
                  </a:txBody>
                  <a:tcPr marL="0" marR="0" marT="0" marB="0" anchor="ctr">
                    <a:lnL>
                      <a:noFill/>
                    </a:lnL>
                    <a:lnR>
                      <a:noFill/>
                    </a:lnR>
                    <a:lnT>
                      <a:noFill/>
                    </a:lnT>
                    <a:lnB>
                      <a:noFill/>
                    </a:lnB>
                    <a:noFill/>
                  </a:tcPr>
                </a:tc>
                <a:tc>
                  <a:txBody>
                    <a:bodyPr/>
                    <a:lstStyle/>
                    <a:p>
                      <a:pPr algn="ctr"/>
                      <a:r>
                        <a:rPr lang="en-US" sz="2000" b="1" u="sng" dirty="0">
                          <a:solidFill>
                            <a:srgbClr val="FFFF00"/>
                          </a:solidFill>
                          <a:effectLst/>
                          <a:latin typeface="+mn-lt"/>
                        </a:rPr>
                        <a:t>Charter Date</a:t>
                      </a:r>
                    </a:p>
                  </a:txBody>
                  <a:tcPr marL="0" marR="0" marT="0" marB="0" anchor="ctr">
                    <a:lnL>
                      <a:noFill/>
                    </a:lnL>
                    <a:lnR>
                      <a:noFill/>
                    </a:lnR>
                    <a:lnT>
                      <a:noFill/>
                    </a:lnT>
                    <a:lnB>
                      <a:noFill/>
                    </a:lnB>
                    <a:noFill/>
                  </a:tcPr>
                </a:tc>
                <a:extLst>
                  <a:ext uri="{0D108BD9-81ED-4DB2-BD59-A6C34878D82A}">
                    <a16:rowId xmlns:a16="http://schemas.microsoft.com/office/drawing/2014/main" val="3770791023"/>
                  </a:ext>
                </a:extLst>
              </a:tr>
              <a:tr h="411346">
                <a:tc>
                  <a:txBody>
                    <a:bodyPr/>
                    <a:lstStyle/>
                    <a:p>
                      <a:pPr algn="ctr"/>
                      <a:r>
                        <a:rPr lang="en-US" sz="1800" b="0" dirty="0">
                          <a:solidFill>
                            <a:srgbClr val="FFFF00"/>
                          </a:solidFill>
                          <a:effectLst/>
                          <a:latin typeface="+mn-lt"/>
                        </a:rPr>
                        <a:t>East Coast</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7/30/1959</a:t>
                      </a:r>
                    </a:p>
                  </a:txBody>
                  <a:tcPr marL="0" marR="0" marT="0" marB="0" anchor="ctr">
                    <a:lnL>
                      <a:noFill/>
                    </a:lnL>
                    <a:lnR>
                      <a:noFill/>
                    </a:lnR>
                    <a:lnT>
                      <a:noFill/>
                    </a:lnT>
                    <a:lnB>
                      <a:noFill/>
                    </a:lnB>
                    <a:noFill/>
                  </a:tcPr>
                </a:tc>
                <a:extLst>
                  <a:ext uri="{0D108BD9-81ED-4DB2-BD59-A6C34878D82A}">
                    <a16:rowId xmlns:a16="http://schemas.microsoft.com/office/drawing/2014/main" val="2176696515"/>
                  </a:ext>
                </a:extLst>
              </a:tr>
              <a:tr h="411346">
                <a:tc>
                  <a:txBody>
                    <a:bodyPr/>
                    <a:lstStyle/>
                    <a:p>
                      <a:pPr algn="ctr"/>
                      <a:r>
                        <a:rPr lang="en-US" sz="1800" b="0" dirty="0">
                          <a:solidFill>
                            <a:srgbClr val="FFFF00"/>
                          </a:solidFill>
                          <a:effectLst/>
                          <a:latin typeface="+mn-lt"/>
                        </a:rPr>
                        <a:t>Central</a:t>
                      </a:r>
                    </a:p>
                  </a:txBody>
                  <a:tcPr marL="0" marR="0" marT="0" marB="0" anchor="ctr">
                    <a:lnL>
                      <a:noFill/>
                    </a:lnL>
                    <a:lnR>
                      <a:noFill/>
                    </a:lnR>
                    <a:lnT>
                      <a:noFill/>
                    </a:lnT>
                    <a:lnB>
                      <a:noFill/>
                    </a:lnB>
                    <a:noFill/>
                  </a:tcPr>
                </a:tc>
                <a:tc>
                  <a:txBody>
                    <a:bodyPr/>
                    <a:lstStyle/>
                    <a:p>
                      <a:pPr algn="ctr"/>
                      <a:r>
                        <a:rPr lang="en-US" sz="1800" b="0">
                          <a:solidFill>
                            <a:srgbClr val="FFFF00"/>
                          </a:solidFill>
                          <a:effectLst/>
                          <a:latin typeface="+mn-lt"/>
                        </a:rPr>
                        <a:t>3/20/1963</a:t>
                      </a:r>
                    </a:p>
                  </a:txBody>
                  <a:tcPr marL="0" marR="0" marT="0" marB="0" anchor="ctr">
                    <a:lnL>
                      <a:noFill/>
                    </a:lnL>
                    <a:lnR>
                      <a:noFill/>
                    </a:lnR>
                    <a:lnT>
                      <a:noFill/>
                    </a:lnT>
                    <a:lnB>
                      <a:noFill/>
                    </a:lnB>
                    <a:noFill/>
                  </a:tcPr>
                </a:tc>
                <a:extLst>
                  <a:ext uri="{0D108BD9-81ED-4DB2-BD59-A6C34878D82A}">
                    <a16:rowId xmlns:a16="http://schemas.microsoft.com/office/drawing/2014/main" val="828045149"/>
                  </a:ext>
                </a:extLst>
              </a:tr>
              <a:tr h="411346">
                <a:tc>
                  <a:txBody>
                    <a:bodyPr/>
                    <a:lstStyle/>
                    <a:p>
                      <a:pPr algn="ctr"/>
                      <a:r>
                        <a:rPr lang="en-US" sz="1800" b="0" dirty="0">
                          <a:solidFill>
                            <a:srgbClr val="FFFF00"/>
                          </a:solidFill>
                          <a:effectLst/>
                          <a:latin typeface="+mn-lt"/>
                        </a:rPr>
                        <a:t>Southwest</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3/17/1965</a:t>
                      </a:r>
                    </a:p>
                  </a:txBody>
                  <a:tcPr marL="0" marR="0" marT="0" marB="0" anchor="ctr">
                    <a:lnL>
                      <a:noFill/>
                    </a:lnL>
                    <a:lnR>
                      <a:noFill/>
                    </a:lnR>
                    <a:lnT>
                      <a:noFill/>
                    </a:lnT>
                    <a:lnB>
                      <a:noFill/>
                    </a:lnB>
                    <a:noFill/>
                  </a:tcPr>
                </a:tc>
                <a:extLst>
                  <a:ext uri="{0D108BD9-81ED-4DB2-BD59-A6C34878D82A}">
                    <a16:rowId xmlns:a16="http://schemas.microsoft.com/office/drawing/2014/main" val="2756664861"/>
                  </a:ext>
                </a:extLst>
              </a:tr>
              <a:tr h="411346">
                <a:tc>
                  <a:txBody>
                    <a:bodyPr/>
                    <a:lstStyle/>
                    <a:p>
                      <a:pPr algn="ctr"/>
                      <a:r>
                        <a:rPr lang="en-US" sz="1800" b="0" dirty="0">
                          <a:solidFill>
                            <a:srgbClr val="FFFF00"/>
                          </a:solidFill>
                          <a:effectLst/>
                          <a:latin typeface="+mn-lt"/>
                        </a:rPr>
                        <a:t>Europe</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6/13/1970</a:t>
                      </a:r>
                    </a:p>
                  </a:txBody>
                  <a:tcPr marL="0" marR="0" marT="0" marB="0" anchor="ctr">
                    <a:lnL>
                      <a:noFill/>
                    </a:lnL>
                    <a:lnR>
                      <a:noFill/>
                    </a:lnR>
                    <a:lnT>
                      <a:noFill/>
                    </a:lnT>
                    <a:lnB>
                      <a:noFill/>
                    </a:lnB>
                    <a:noFill/>
                  </a:tcPr>
                </a:tc>
                <a:extLst>
                  <a:ext uri="{0D108BD9-81ED-4DB2-BD59-A6C34878D82A}">
                    <a16:rowId xmlns:a16="http://schemas.microsoft.com/office/drawing/2014/main" val="3782907973"/>
                  </a:ext>
                </a:extLst>
              </a:tr>
              <a:tr h="411346">
                <a:tc>
                  <a:txBody>
                    <a:bodyPr/>
                    <a:lstStyle/>
                    <a:p>
                      <a:pPr algn="ctr"/>
                      <a:r>
                        <a:rPr lang="en-US" sz="1800" b="0" dirty="0">
                          <a:solidFill>
                            <a:srgbClr val="FFFF00"/>
                          </a:solidFill>
                          <a:effectLst/>
                          <a:latin typeface="+mn-lt"/>
                        </a:rPr>
                        <a:t>Southeast</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1/20/1983</a:t>
                      </a:r>
                    </a:p>
                  </a:txBody>
                  <a:tcPr marL="0" marR="0" marT="0" marB="0" anchor="ctr">
                    <a:lnL>
                      <a:noFill/>
                    </a:lnL>
                    <a:lnR>
                      <a:noFill/>
                    </a:lnR>
                    <a:lnT>
                      <a:noFill/>
                    </a:lnT>
                    <a:lnB>
                      <a:noFill/>
                    </a:lnB>
                    <a:noFill/>
                  </a:tcPr>
                </a:tc>
                <a:extLst>
                  <a:ext uri="{0D108BD9-81ED-4DB2-BD59-A6C34878D82A}">
                    <a16:rowId xmlns:a16="http://schemas.microsoft.com/office/drawing/2014/main" val="3354515420"/>
                  </a:ext>
                </a:extLst>
              </a:tr>
              <a:tr h="411346">
                <a:tc>
                  <a:txBody>
                    <a:bodyPr/>
                    <a:lstStyle/>
                    <a:p>
                      <a:pPr algn="ctr"/>
                      <a:r>
                        <a:rPr lang="en-US" sz="1800" b="0" dirty="0">
                          <a:solidFill>
                            <a:srgbClr val="FFFF00"/>
                          </a:solidFill>
                          <a:effectLst/>
                          <a:latin typeface="+mn-lt"/>
                        </a:rPr>
                        <a:t>Northwest</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2/23/1995</a:t>
                      </a:r>
                    </a:p>
                  </a:txBody>
                  <a:tcPr marL="0" marR="0" marT="0" marB="0" anchor="ctr">
                    <a:lnL>
                      <a:noFill/>
                    </a:lnL>
                    <a:lnR>
                      <a:noFill/>
                    </a:lnR>
                    <a:lnT>
                      <a:noFill/>
                    </a:lnT>
                    <a:lnB>
                      <a:noFill/>
                    </a:lnB>
                    <a:noFill/>
                  </a:tcPr>
                </a:tc>
                <a:extLst>
                  <a:ext uri="{0D108BD9-81ED-4DB2-BD59-A6C34878D82A}">
                    <a16:rowId xmlns:a16="http://schemas.microsoft.com/office/drawing/2014/main" val="1388360855"/>
                  </a:ext>
                </a:extLst>
              </a:tr>
              <a:tr h="411346">
                <a:tc>
                  <a:txBody>
                    <a:bodyPr/>
                    <a:lstStyle/>
                    <a:p>
                      <a:pPr algn="ctr"/>
                      <a:r>
                        <a:rPr lang="en-US" sz="1800" b="0">
                          <a:solidFill>
                            <a:srgbClr val="FFFF00"/>
                          </a:solidFill>
                          <a:effectLst/>
                          <a:latin typeface="+mn-lt"/>
                        </a:rPr>
                        <a:t>Great Lakes</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11/17/1995</a:t>
                      </a:r>
                    </a:p>
                  </a:txBody>
                  <a:tcPr marL="0" marR="0" marT="0" marB="0" anchor="ctr">
                    <a:lnL>
                      <a:noFill/>
                    </a:lnL>
                    <a:lnR>
                      <a:noFill/>
                    </a:lnR>
                    <a:lnT>
                      <a:noFill/>
                    </a:lnT>
                    <a:lnB>
                      <a:noFill/>
                    </a:lnB>
                    <a:noFill/>
                  </a:tcPr>
                </a:tc>
                <a:extLst>
                  <a:ext uri="{0D108BD9-81ED-4DB2-BD59-A6C34878D82A}">
                    <a16:rowId xmlns:a16="http://schemas.microsoft.com/office/drawing/2014/main" val="2253105556"/>
                  </a:ext>
                </a:extLst>
              </a:tr>
              <a:tr h="411346">
                <a:tc>
                  <a:txBody>
                    <a:bodyPr/>
                    <a:lstStyle/>
                    <a:p>
                      <a:pPr algn="ctr"/>
                      <a:r>
                        <a:rPr lang="en-US" sz="1800" b="0">
                          <a:solidFill>
                            <a:srgbClr val="FFFF00"/>
                          </a:solidFill>
                          <a:effectLst/>
                          <a:latin typeface="+mn-lt"/>
                        </a:rPr>
                        <a:t>West Coast</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9/18/2004</a:t>
                      </a:r>
                    </a:p>
                  </a:txBody>
                  <a:tcPr marL="0" marR="0" marT="0" marB="0" anchor="ctr">
                    <a:lnL>
                      <a:noFill/>
                    </a:lnL>
                    <a:lnR>
                      <a:noFill/>
                    </a:lnR>
                    <a:lnT>
                      <a:noFill/>
                    </a:lnT>
                    <a:lnB>
                      <a:noFill/>
                    </a:lnB>
                    <a:noFill/>
                  </a:tcPr>
                </a:tc>
                <a:extLst>
                  <a:ext uri="{0D108BD9-81ED-4DB2-BD59-A6C34878D82A}">
                    <a16:rowId xmlns:a16="http://schemas.microsoft.com/office/drawing/2014/main" val="438255862"/>
                  </a:ext>
                </a:extLst>
              </a:tr>
              <a:tr h="411346">
                <a:tc>
                  <a:txBody>
                    <a:bodyPr/>
                    <a:lstStyle/>
                    <a:p>
                      <a:pPr algn="ctr"/>
                      <a:r>
                        <a:rPr lang="en-US" sz="1800" b="0" dirty="0">
                          <a:solidFill>
                            <a:srgbClr val="FFFF00"/>
                          </a:solidFill>
                          <a:effectLst/>
                          <a:latin typeface="+mn-lt"/>
                        </a:rPr>
                        <a:t>Canadian</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4/23/2009</a:t>
                      </a:r>
                    </a:p>
                  </a:txBody>
                  <a:tcPr marL="0" marR="0" marT="0" marB="0" anchor="ctr">
                    <a:lnL>
                      <a:noFill/>
                    </a:lnL>
                    <a:lnR>
                      <a:noFill/>
                    </a:lnR>
                    <a:lnT>
                      <a:noFill/>
                    </a:lnT>
                    <a:lnB>
                      <a:noFill/>
                    </a:lnB>
                    <a:noFill/>
                  </a:tcPr>
                </a:tc>
                <a:extLst>
                  <a:ext uri="{0D108BD9-81ED-4DB2-BD59-A6C34878D82A}">
                    <a16:rowId xmlns:a16="http://schemas.microsoft.com/office/drawing/2014/main" val="299411812"/>
                  </a:ext>
                </a:extLst>
              </a:tr>
              <a:tr h="411346">
                <a:tc>
                  <a:txBody>
                    <a:bodyPr/>
                    <a:lstStyle/>
                    <a:p>
                      <a:pPr algn="ctr"/>
                      <a:r>
                        <a:rPr lang="en-US" sz="1800" b="0">
                          <a:solidFill>
                            <a:srgbClr val="FFFF00"/>
                          </a:solidFill>
                          <a:effectLst/>
                          <a:latin typeface="+mn-lt"/>
                        </a:rPr>
                        <a:t>Indian</a:t>
                      </a:r>
                    </a:p>
                  </a:txBody>
                  <a:tcPr marL="0" marR="0" marT="0" marB="0" anchor="ctr">
                    <a:lnL>
                      <a:noFill/>
                    </a:lnL>
                    <a:lnR>
                      <a:noFill/>
                    </a:lnR>
                    <a:lnT>
                      <a:noFill/>
                    </a:lnT>
                    <a:lnB>
                      <a:noFill/>
                    </a:lnB>
                    <a:noFill/>
                  </a:tcPr>
                </a:tc>
                <a:tc>
                  <a:txBody>
                    <a:bodyPr/>
                    <a:lstStyle/>
                    <a:p>
                      <a:pPr algn="ctr"/>
                      <a:r>
                        <a:rPr lang="en-US" sz="1800" b="0" dirty="0">
                          <a:solidFill>
                            <a:srgbClr val="FFFF00"/>
                          </a:solidFill>
                          <a:effectLst/>
                          <a:latin typeface="+mn-lt"/>
                        </a:rPr>
                        <a:t>4/22/2021</a:t>
                      </a:r>
                    </a:p>
                  </a:txBody>
                  <a:tcPr marL="0" marR="0" marT="0" marB="0" anchor="ctr">
                    <a:lnL>
                      <a:noFill/>
                    </a:lnL>
                    <a:lnR>
                      <a:noFill/>
                    </a:lnR>
                    <a:lnT>
                      <a:noFill/>
                    </a:lnT>
                    <a:lnB>
                      <a:noFill/>
                    </a:lnB>
                    <a:noFill/>
                  </a:tcPr>
                </a:tc>
                <a:extLst>
                  <a:ext uri="{0D108BD9-81ED-4DB2-BD59-A6C34878D82A}">
                    <a16:rowId xmlns:a16="http://schemas.microsoft.com/office/drawing/2014/main" val="3185210101"/>
                  </a:ext>
                </a:extLst>
              </a:tr>
            </a:tbl>
          </a:graphicData>
        </a:graphic>
      </p:graphicFrame>
    </p:spTree>
    <p:extLst>
      <p:ext uri="{BB962C8B-B14F-4D97-AF65-F5344CB8AC3E}">
        <p14:creationId xmlns:p14="http://schemas.microsoft.com/office/powerpoint/2010/main" val="225153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165A72-F7B7-40BB-8FD3-8A8D332CB209}"/>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tretch>
            <a:fillRect/>
          </a:stretch>
        </p:blipFill>
        <p:spPr>
          <a:xfrm>
            <a:off x="1588492" y="1170338"/>
            <a:ext cx="8608298" cy="4389500"/>
          </a:xfrm>
          <a:prstGeom prst="rect">
            <a:avLst/>
          </a:prstGeom>
        </p:spPr>
      </p:pic>
      <p:sp>
        <p:nvSpPr>
          <p:cNvPr id="28" name="5-Point Star 17">
            <a:extLst>
              <a:ext uri="{FF2B5EF4-FFF2-40B4-BE49-F238E27FC236}">
                <a16:creationId xmlns:a16="http://schemas.microsoft.com/office/drawing/2014/main" id="{88B75440-F202-4F17-A803-36C8E43CCA92}"/>
              </a:ext>
            </a:extLst>
          </p:cNvPr>
          <p:cNvSpPr>
            <a:spLocks noChangeAspect="1"/>
          </p:cNvSpPr>
          <p:nvPr/>
        </p:nvSpPr>
        <p:spPr>
          <a:xfrm>
            <a:off x="5716044" y="2431080"/>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0" name="5-Point Star 17">
            <a:extLst>
              <a:ext uri="{FF2B5EF4-FFF2-40B4-BE49-F238E27FC236}">
                <a16:creationId xmlns:a16="http://schemas.microsoft.com/office/drawing/2014/main" id="{EA17E9C7-E242-4374-9FCA-1B7D2B5193D1}"/>
              </a:ext>
            </a:extLst>
          </p:cNvPr>
          <p:cNvSpPr>
            <a:spLocks noChangeAspect="1"/>
          </p:cNvSpPr>
          <p:nvPr/>
        </p:nvSpPr>
        <p:spPr>
          <a:xfrm>
            <a:off x="5838934" y="2676197"/>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388" name="Text Box 1066">
            <a:extLst>
              <a:ext uri="{FF2B5EF4-FFF2-40B4-BE49-F238E27FC236}">
                <a16:creationId xmlns:a16="http://schemas.microsoft.com/office/drawing/2014/main" id="{4F182F19-C2F0-427A-BB63-0FDCF114BD11}"/>
              </a:ext>
            </a:extLst>
          </p:cNvPr>
          <p:cNvSpPr txBox="1">
            <a:spLocks noChangeArrowheads="1"/>
          </p:cNvSpPr>
          <p:nvPr/>
        </p:nvSpPr>
        <p:spPr bwMode="auto">
          <a:xfrm>
            <a:off x="-435031" y="4680285"/>
            <a:ext cx="12547929" cy="15696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6" spcCol="0">
            <a:norm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Australia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Austria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Belgium</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Brazil</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Canada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China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Czech Republic</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Denmark</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Finland</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France</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Germany</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Greece</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India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Indonesia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Israel</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Italy</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Japan</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Korea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Netherlands</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New Zealand</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Norway</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Qatar</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Russia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Singapore</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Slovenia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South Africa</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Spain</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Sweden</a:t>
            </a:r>
          </a:p>
          <a:p>
            <a:pPr algn="ctr"/>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Switzerland</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Thailand</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Turkey</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Ukraine</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United Arab Emirates</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United Kingdom</a:t>
            </a:r>
          </a:p>
          <a:p>
            <a:pPr algn="ctr" eaLnBrk="1" hangingPunct="1"/>
            <a:r>
              <a:rPr lang="en-US" altLang="en-US" sz="16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rPr>
              <a:t>United States</a:t>
            </a:r>
            <a:endParaRPr lang="en-US" altLang="en-US" sz="1800" dirty="0">
              <a:solidFill>
                <a:srgbClr val="FFFF00"/>
              </a:solidFill>
              <a:effectLst>
                <a:outerShdw blurRad="38100" dist="38100" dir="2700000" algn="tl">
                  <a:srgbClr val="000000">
                    <a:alpha val="43137"/>
                  </a:srgbClr>
                </a:outerShdw>
              </a:effectLst>
              <a:latin typeface="+mn-lt"/>
              <a:ea typeface="Tahoma" panose="020B060403050404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44F228-5446-4E6E-A99D-C83B06F49716}"/>
              </a:ext>
            </a:extLst>
          </p:cNvPr>
          <p:cNvSpPr>
            <a:spLocks noGrp="1"/>
          </p:cNvSpPr>
          <p:nvPr>
            <p:ph type="title"/>
          </p:nvPr>
        </p:nvSpPr>
        <p:spPr>
          <a:xfrm>
            <a:off x="0" y="115075"/>
            <a:ext cx="12191999" cy="1524000"/>
          </a:xfrm>
          <a:ln>
            <a:noFill/>
          </a:ln>
        </p:spPr>
        <p:txBody>
          <a:bodyPr>
            <a:normAutofit/>
          </a:bodyPr>
          <a:lstStyle/>
          <a:p>
            <a:pPr algn="ctr"/>
            <a:r>
              <a:rPr lang="en-US" sz="4400" b="1" dirty="0">
                <a:ln>
                  <a:solidFill>
                    <a:schemeClr val="bg1"/>
                  </a:solidFill>
                </a:ln>
                <a:effectLst>
                  <a:outerShdw blurRad="38100" dist="38100" dir="2700000" algn="tl">
                    <a:srgbClr val="000000">
                      <a:alpha val="43137"/>
                    </a:srgbClr>
                  </a:outerShdw>
                </a:effectLst>
              </a:rPr>
              <a:t>International Organization</a:t>
            </a:r>
          </a:p>
        </p:txBody>
      </p:sp>
      <p:sp>
        <p:nvSpPr>
          <p:cNvPr id="12" name="Rectangle 11">
            <a:extLst>
              <a:ext uri="{FF2B5EF4-FFF2-40B4-BE49-F238E27FC236}">
                <a16:creationId xmlns:a16="http://schemas.microsoft.com/office/drawing/2014/main" id="{12738439-1BC8-448A-A4DC-AE822B2F32E2}"/>
              </a:ext>
            </a:extLst>
          </p:cNvPr>
          <p:cNvSpPr/>
          <p:nvPr/>
        </p:nvSpPr>
        <p:spPr>
          <a:xfrm>
            <a:off x="837200" y="7174828"/>
            <a:ext cx="5446379" cy="914400"/>
          </a:xfrm>
          <a:prstGeom prst="rect">
            <a:avLst/>
          </a:prstGeom>
          <a:solidFill>
            <a:schemeClr val="accent1">
              <a:alpha val="70000"/>
            </a:schemeClr>
          </a:solidFill>
          <a:ln w="6350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000"/>
                </a:solidFill>
              </a:rPr>
              <a:t>Members representing these countries</a:t>
            </a:r>
          </a:p>
        </p:txBody>
      </p:sp>
      <p:sp>
        <p:nvSpPr>
          <p:cNvPr id="13" name="5-Point Star 17">
            <a:extLst>
              <a:ext uri="{FF2B5EF4-FFF2-40B4-BE49-F238E27FC236}">
                <a16:creationId xmlns:a16="http://schemas.microsoft.com/office/drawing/2014/main" id="{6E9C719C-8EE7-4410-8261-F30E71BCA12D}"/>
              </a:ext>
            </a:extLst>
          </p:cNvPr>
          <p:cNvSpPr>
            <a:spLocks noChangeAspect="1"/>
          </p:cNvSpPr>
          <p:nvPr/>
        </p:nvSpPr>
        <p:spPr>
          <a:xfrm>
            <a:off x="8927463" y="4550453"/>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5-Point Star 17">
            <a:extLst>
              <a:ext uri="{FF2B5EF4-FFF2-40B4-BE49-F238E27FC236}">
                <a16:creationId xmlns:a16="http://schemas.microsoft.com/office/drawing/2014/main" id="{85AA949F-4E7C-4753-B83C-D3B8841AEDF9}"/>
              </a:ext>
            </a:extLst>
          </p:cNvPr>
          <p:cNvSpPr>
            <a:spLocks noChangeAspect="1"/>
          </p:cNvSpPr>
          <p:nvPr/>
        </p:nvSpPr>
        <p:spPr>
          <a:xfrm>
            <a:off x="9692789" y="4824694"/>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5-Point Star 17">
            <a:extLst>
              <a:ext uri="{FF2B5EF4-FFF2-40B4-BE49-F238E27FC236}">
                <a16:creationId xmlns:a16="http://schemas.microsoft.com/office/drawing/2014/main" id="{B6C8C5DD-B4B0-40BC-AE09-8BB5775E0EAD}"/>
              </a:ext>
            </a:extLst>
          </p:cNvPr>
          <p:cNvSpPr>
            <a:spLocks noChangeAspect="1"/>
          </p:cNvSpPr>
          <p:nvPr/>
        </p:nvSpPr>
        <p:spPr>
          <a:xfrm>
            <a:off x="8020549" y="3797055"/>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5-Point Star 17">
            <a:extLst>
              <a:ext uri="{FF2B5EF4-FFF2-40B4-BE49-F238E27FC236}">
                <a16:creationId xmlns:a16="http://schemas.microsoft.com/office/drawing/2014/main" id="{BE5910C2-CFAB-490C-8D4C-E7CE49345CEE}"/>
              </a:ext>
            </a:extLst>
          </p:cNvPr>
          <p:cNvSpPr>
            <a:spLocks noChangeAspect="1"/>
          </p:cNvSpPr>
          <p:nvPr/>
        </p:nvSpPr>
        <p:spPr>
          <a:xfrm>
            <a:off x="8180296" y="3998141"/>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5-Point Star 17">
            <a:extLst>
              <a:ext uri="{FF2B5EF4-FFF2-40B4-BE49-F238E27FC236}">
                <a16:creationId xmlns:a16="http://schemas.microsoft.com/office/drawing/2014/main" id="{086450E9-76FA-4EB5-A3AB-9A5E6B553B8D}"/>
              </a:ext>
            </a:extLst>
          </p:cNvPr>
          <p:cNvSpPr>
            <a:spLocks noChangeAspect="1"/>
          </p:cNvSpPr>
          <p:nvPr/>
        </p:nvSpPr>
        <p:spPr>
          <a:xfrm>
            <a:off x="8519570" y="2953603"/>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5-Point Star 17">
            <a:extLst>
              <a:ext uri="{FF2B5EF4-FFF2-40B4-BE49-F238E27FC236}">
                <a16:creationId xmlns:a16="http://schemas.microsoft.com/office/drawing/2014/main" id="{999F1D6E-E959-4C1A-876E-A137EB64451E}"/>
              </a:ext>
            </a:extLst>
          </p:cNvPr>
          <p:cNvSpPr>
            <a:spLocks noChangeAspect="1"/>
          </p:cNvSpPr>
          <p:nvPr/>
        </p:nvSpPr>
        <p:spPr>
          <a:xfrm>
            <a:off x="8844740" y="2882911"/>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5-Point Star 17">
            <a:extLst>
              <a:ext uri="{FF2B5EF4-FFF2-40B4-BE49-F238E27FC236}">
                <a16:creationId xmlns:a16="http://schemas.microsoft.com/office/drawing/2014/main" id="{12364D36-026E-48A2-BDB8-1E4F6CE93672}"/>
              </a:ext>
            </a:extLst>
          </p:cNvPr>
          <p:cNvSpPr>
            <a:spLocks noChangeAspect="1"/>
          </p:cNvSpPr>
          <p:nvPr/>
        </p:nvSpPr>
        <p:spPr>
          <a:xfrm>
            <a:off x="5867825" y="2565272"/>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5-Point Star 17">
            <a:extLst>
              <a:ext uri="{FF2B5EF4-FFF2-40B4-BE49-F238E27FC236}">
                <a16:creationId xmlns:a16="http://schemas.microsoft.com/office/drawing/2014/main" id="{DA7AF242-16B4-4E97-AB02-54534D15B9E7}"/>
              </a:ext>
            </a:extLst>
          </p:cNvPr>
          <p:cNvSpPr>
            <a:spLocks noChangeAspect="1"/>
          </p:cNvSpPr>
          <p:nvPr/>
        </p:nvSpPr>
        <p:spPr>
          <a:xfrm>
            <a:off x="5857888" y="2790318"/>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5-Point Star 17">
            <a:extLst>
              <a:ext uri="{FF2B5EF4-FFF2-40B4-BE49-F238E27FC236}">
                <a16:creationId xmlns:a16="http://schemas.microsoft.com/office/drawing/2014/main" id="{C38A6A39-7DCA-4A3E-992B-ECCAF4C7014C}"/>
              </a:ext>
            </a:extLst>
          </p:cNvPr>
          <p:cNvSpPr>
            <a:spLocks noChangeAspect="1"/>
          </p:cNvSpPr>
          <p:nvPr/>
        </p:nvSpPr>
        <p:spPr>
          <a:xfrm>
            <a:off x="5403275" y="2765589"/>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5-Point Star 17">
            <a:extLst>
              <a:ext uri="{FF2B5EF4-FFF2-40B4-BE49-F238E27FC236}">
                <a16:creationId xmlns:a16="http://schemas.microsoft.com/office/drawing/2014/main" id="{A52624FA-855E-4B0F-948A-C71E80134418}"/>
              </a:ext>
            </a:extLst>
          </p:cNvPr>
          <p:cNvSpPr>
            <a:spLocks noChangeAspect="1"/>
          </p:cNvSpPr>
          <p:nvPr/>
        </p:nvSpPr>
        <p:spPr>
          <a:xfrm>
            <a:off x="5586903" y="2642356"/>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 name="5-Point Star 17">
            <a:extLst>
              <a:ext uri="{FF2B5EF4-FFF2-40B4-BE49-F238E27FC236}">
                <a16:creationId xmlns:a16="http://schemas.microsoft.com/office/drawing/2014/main" id="{520131A6-B7E4-4629-9398-99C52A69E26C}"/>
              </a:ext>
            </a:extLst>
          </p:cNvPr>
          <p:cNvSpPr>
            <a:spLocks noChangeAspect="1"/>
          </p:cNvSpPr>
          <p:nvPr/>
        </p:nvSpPr>
        <p:spPr>
          <a:xfrm>
            <a:off x="5652664" y="2493167"/>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5-Point Star 17">
            <a:extLst>
              <a:ext uri="{FF2B5EF4-FFF2-40B4-BE49-F238E27FC236}">
                <a16:creationId xmlns:a16="http://schemas.microsoft.com/office/drawing/2014/main" id="{473C5748-2000-4A71-A51D-A6A0473FF5AA}"/>
              </a:ext>
            </a:extLst>
          </p:cNvPr>
          <p:cNvSpPr>
            <a:spLocks noChangeAspect="1"/>
          </p:cNvSpPr>
          <p:nvPr/>
        </p:nvSpPr>
        <p:spPr>
          <a:xfrm>
            <a:off x="5454422" y="2401973"/>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5" name="5-Point Star 17">
            <a:extLst>
              <a:ext uri="{FF2B5EF4-FFF2-40B4-BE49-F238E27FC236}">
                <a16:creationId xmlns:a16="http://schemas.microsoft.com/office/drawing/2014/main" id="{BA3B49B8-73D1-4905-B0B8-D7BF460403D7}"/>
              </a:ext>
            </a:extLst>
          </p:cNvPr>
          <p:cNvSpPr>
            <a:spLocks noChangeAspect="1"/>
          </p:cNvSpPr>
          <p:nvPr/>
        </p:nvSpPr>
        <p:spPr>
          <a:xfrm>
            <a:off x="5727280" y="2677795"/>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5-Point Star 17">
            <a:extLst>
              <a:ext uri="{FF2B5EF4-FFF2-40B4-BE49-F238E27FC236}">
                <a16:creationId xmlns:a16="http://schemas.microsoft.com/office/drawing/2014/main" id="{2402B7A6-8185-418D-847C-A6640B0218EE}"/>
              </a:ext>
            </a:extLst>
          </p:cNvPr>
          <p:cNvSpPr>
            <a:spLocks noChangeAspect="1"/>
          </p:cNvSpPr>
          <p:nvPr/>
        </p:nvSpPr>
        <p:spPr>
          <a:xfrm>
            <a:off x="6118218" y="2070045"/>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5-Point Star 17">
            <a:extLst>
              <a:ext uri="{FF2B5EF4-FFF2-40B4-BE49-F238E27FC236}">
                <a16:creationId xmlns:a16="http://schemas.microsoft.com/office/drawing/2014/main" id="{878E5B9E-901F-437D-83A9-36B4053EECED}"/>
              </a:ext>
            </a:extLst>
          </p:cNvPr>
          <p:cNvSpPr>
            <a:spLocks noChangeAspect="1"/>
          </p:cNvSpPr>
          <p:nvPr/>
        </p:nvSpPr>
        <p:spPr>
          <a:xfrm>
            <a:off x="5892641" y="2177168"/>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9" name="5-Point Star 17">
            <a:extLst>
              <a:ext uri="{FF2B5EF4-FFF2-40B4-BE49-F238E27FC236}">
                <a16:creationId xmlns:a16="http://schemas.microsoft.com/office/drawing/2014/main" id="{D167E23A-73EB-4814-9407-6B8DE5019D88}"/>
              </a:ext>
            </a:extLst>
          </p:cNvPr>
          <p:cNvSpPr>
            <a:spLocks noChangeAspect="1"/>
          </p:cNvSpPr>
          <p:nvPr/>
        </p:nvSpPr>
        <p:spPr>
          <a:xfrm>
            <a:off x="3640986" y="2547863"/>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 name="5-Point Star 17">
            <a:extLst>
              <a:ext uri="{FF2B5EF4-FFF2-40B4-BE49-F238E27FC236}">
                <a16:creationId xmlns:a16="http://schemas.microsoft.com/office/drawing/2014/main" id="{89398246-7806-4199-BFA5-4504C9F36C2A}"/>
              </a:ext>
            </a:extLst>
          </p:cNvPr>
          <p:cNvSpPr>
            <a:spLocks noChangeAspect="1"/>
          </p:cNvSpPr>
          <p:nvPr/>
        </p:nvSpPr>
        <p:spPr>
          <a:xfrm>
            <a:off x="6058002" y="4641326"/>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5-Point Star 17">
            <a:extLst>
              <a:ext uri="{FF2B5EF4-FFF2-40B4-BE49-F238E27FC236}">
                <a16:creationId xmlns:a16="http://schemas.microsoft.com/office/drawing/2014/main" id="{EE9DD0A1-66E4-4F48-9F8C-7CB1598EC9CD}"/>
              </a:ext>
            </a:extLst>
          </p:cNvPr>
          <p:cNvSpPr>
            <a:spLocks noChangeAspect="1"/>
          </p:cNvSpPr>
          <p:nvPr/>
        </p:nvSpPr>
        <p:spPr>
          <a:xfrm>
            <a:off x="5760245" y="2607225"/>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2" name="5-Point Star 17">
            <a:extLst>
              <a:ext uri="{FF2B5EF4-FFF2-40B4-BE49-F238E27FC236}">
                <a16:creationId xmlns:a16="http://schemas.microsoft.com/office/drawing/2014/main" id="{BB9BB003-D39C-4471-9C12-30C18BC4FBA2}"/>
              </a:ext>
            </a:extLst>
          </p:cNvPr>
          <p:cNvSpPr>
            <a:spLocks noChangeAspect="1"/>
          </p:cNvSpPr>
          <p:nvPr/>
        </p:nvSpPr>
        <p:spPr>
          <a:xfrm>
            <a:off x="5716043" y="2319569"/>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3" name="5-Point Star 17">
            <a:extLst>
              <a:ext uri="{FF2B5EF4-FFF2-40B4-BE49-F238E27FC236}">
                <a16:creationId xmlns:a16="http://schemas.microsoft.com/office/drawing/2014/main" id="{61393392-036F-41CC-91C7-3330A890921E}"/>
              </a:ext>
            </a:extLst>
          </p:cNvPr>
          <p:cNvSpPr>
            <a:spLocks noChangeAspect="1"/>
          </p:cNvSpPr>
          <p:nvPr/>
        </p:nvSpPr>
        <p:spPr>
          <a:xfrm>
            <a:off x="6042981" y="2907575"/>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5-Point Star 17">
            <a:extLst>
              <a:ext uri="{FF2B5EF4-FFF2-40B4-BE49-F238E27FC236}">
                <a16:creationId xmlns:a16="http://schemas.microsoft.com/office/drawing/2014/main" id="{7AC7AFE9-23BE-4014-88E4-2F84E4BB1454}"/>
              </a:ext>
            </a:extLst>
          </p:cNvPr>
          <p:cNvSpPr>
            <a:spLocks noChangeAspect="1"/>
          </p:cNvSpPr>
          <p:nvPr/>
        </p:nvSpPr>
        <p:spPr>
          <a:xfrm>
            <a:off x="6359085" y="3038271"/>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5" name="5-Point Star 17">
            <a:extLst>
              <a:ext uri="{FF2B5EF4-FFF2-40B4-BE49-F238E27FC236}">
                <a16:creationId xmlns:a16="http://schemas.microsoft.com/office/drawing/2014/main" id="{057458ED-A222-465A-A684-ADF7767D66E9}"/>
              </a:ext>
            </a:extLst>
          </p:cNvPr>
          <p:cNvSpPr>
            <a:spLocks noChangeAspect="1"/>
          </p:cNvSpPr>
          <p:nvPr/>
        </p:nvSpPr>
        <p:spPr>
          <a:xfrm>
            <a:off x="6752976" y="3204782"/>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6" name="5-Point Star 17">
            <a:extLst>
              <a:ext uri="{FF2B5EF4-FFF2-40B4-BE49-F238E27FC236}">
                <a16:creationId xmlns:a16="http://schemas.microsoft.com/office/drawing/2014/main" id="{DAF30FBC-B0B8-44FB-B5BB-C216480A184D}"/>
              </a:ext>
            </a:extLst>
          </p:cNvPr>
          <p:cNvSpPr>
            <a:spLocks noChangeAspect="1"/>
          </p:cNvSpPr>
          <p:nvPr/>
        </p:nvSpPr>
        <p:spPr>
          <a:xfrm>
            <a:off x="8256433" y="1965791"/>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7" name="5-Point Star 17">
            <a:extLst>
              <a:ext uri="{FF2B5EF4-FFF2-40B4-BE49-F238E27FC236}">
                <a16:creationId xmlns:a16="http://schemas.microsoft.com/office/drawing/2014/main" id="{9E8BCB76-0460-435D-87A4-D197311D5C5E}"/>
              </a:ext>
            </a:extLst>
          </p:cNvPr>
          <p:cNvSpPr>
            <a:spLocks noChangeAspect="1"/>
          </p:cNvSpPr>
          <p:nvPr/>
        </p:nvSpPr>
        <p:spPr>
          <a:xfrm>
            <a:off x="7948935" y="3504543"/>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8" name="5-Point Star 17">
            <a:extLst>
              <a:ext uri="{FF2B5EF4-FFF2-40B4-BE49-F238E27FC236}">
                <a16:creationId xmlns:a16="http://schemas.microsoft.com/office/drawing/2014/main" id="{B42FD349-48D3-4552-9AE5-5281E432A95C}"/>
              </a:ext>
            </a:extLst>
          </p:cNvPr>
          <p:cNvSpPr>
            <a:spLocks noChangeAspect="1"/>
          </p:cNvSpPr>
          <p:nvPr/>
        </p:nvSpPr>
        <p:spPr>
          <a:xfrm>
            <a:off x="6274103" y="2835470"/>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9" name="5-Point Star 17">
            <a:extLst>
              <a:ext uri="{FF2B5EF4-FFF2-40B4-BE49-F238E27FC236}">
                <a16:creationId xmlns:a16="http://schemas.microsoft.com/office/drawing/2014/main" id="{1CE693C0-9CCE-45F3-A505-BF5A5941167B}"/>
              </a:ext>
            </a:extLst>
          </p:cNvPr>
          <p:cNvSpPr>
            <a:spLocks noChangeAspect="1"/>
          </p:cNvSpPr>
          <p:nvPr/>
        </p:nvSpPr>
        <p:spPr>
          <a:xfrm>
            <a:off x="6820730" y="3220879"/>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5-Point Star 17">
            <a:extLst>
              <a:ext uri="{FF2B5EF4-FFF2-40B4-BE49-F238E27FC236}">
                <a16:creationId xmlns:a16="http://schemas.microsoft.com/office/drawing/2014/main" id="{1A8AA5B6-DC89-4789-9863-781D02FDAC71}"/>
              </a:ext>
            </a:extLst>
          </p:cNvPr>
          <p:cNvSpPr>
            <a:spLocks noChangeAspect="1"/>
          </p:cNvSpPr>
          <p:nvPr/>
        </p:nvSpPr>
        <p:spPr>
          <a:xfrm>
            <a:off x="3167871" y="2844628"/>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2" name="5-Point Star 17">
            <a:extLst>
              <a:ext uri="{FF2B5EF4-FFF2-40B4-BE49-F238E27FC236}">
                <a16:creationId xmlns:a16="http://schemas.microsoft.com/office/drawing/2014/main" id="{C521EC6B-F94C-48F7-A6A2-7F78202E5F83}"/>
              </a:ext>
            </a:extLst>
          </p:cNvPr>
          <p:cNvSpPr>
            <a:spLocks noChangeAspect="1"/>
          </p:cNvSpPr>
          <p:nvPr/>
        </p:nvSpPr>
        <p:spPr>
          <a:xfrm>
            <a:off x="5694399" y="2132142"/>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3" name="5-Point Star 17">
            <a:extLst>
              <a:ext uri="{FF2B5EF4-FFF2-40B4-BE49-F238E27FC236}">
                <a16:creationId xmlns:a16="http://schemas.microsoft.com/office/drawing/2014/main" id="{C9143EB4-70B1-4C81-81A5-6BBAB7A2E7FE}"/>
              </a:ext>
            </a:extLst>
          </p:cNvPr>
          <p:cNvSpPr>
            <a:spLocks noChangeAspect="1"/>
          </p:cNvSpPr>
          <p:nvPr/>
        </p:nvSpPr>
        <p:spPr>
          <a:xfrm>
            <a:off x="8053687" y="2979679"/>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5-Point Star 17">
            <a:extLst>
              <a:ext uri="{FF2B5EF4-FFF2-40B4-BE49-F238E27FC236}">
                <a16:creationId xmlns:a16="http://schemas.microsoft.com/office/drawing/2014/main" id="{C927D132-4B2F-451E-9DB2-9F680BF6F5C4}"/>
              </a:ext>
            </a:extLst>
          </p:cNvPr>
          <p:cNvSpPr>
            <a:spLocks noChangeAspect="1"/>
          </p:cNvSpPr>
          <p:nvPr/>
        </p:nvSpPr>
        <p:spPr>
          <a:xfrm>
            <a:off x="4479186" y="4151530"/>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5" name="5-Point Star 17">
            <a:extLst>
              <a:ext uri="{FF2B5EF4-FFF2-40B4-BE49-F238E27FC236}">
                <a16:creationId xmlns:a16="http://schemas.microsoft.com/office/drawing/2014/main" id="{63CCA3DF-D9D7-4987-B7D2-006F648FD2C1}"/>
              </a:ext>
            </a:extLst>
          </p:cNvPr>
          <p:cNvSpPr>
            <a:spLocks noChangeAspect="1"/>
          </p:cNvSpPr>
          <p:nvPr/>
        </p:nvSpPr>
        <p:spPr>
          <a:xfrm>
            <a:off x="7382642" y="3268761"/>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5-Point Star 17">
            <a:extLst>
              <a:ext uri="{FF2B5EF4-FFF2-40B4-BE49-F238E27FC236}">
                <a16:creationId xmlns:a16="http://schemas.microsoft.com/office/drawing/2014/main" id="{B66BEBE1-F2CD-5E62-CBA1-5EB9C76325F3}"/>
              </a:ext>
            </a:extLst>
          </p:cNvPr>
          <p:cNvSpPr>
            <a:spLocks noChangeAspect="1"/>
          </p:cNvSpPr>
          <p:nvPr/>
        </p:nvSpPr>
        <p:spPr>
          <a:xfrm>
            <a:off x="6289613" y="2531988"/>
            <a:ext cx="165361" cy="144209"/>
          </a:xfrm>
          <a:prstGeom prst="star5">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60166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BB7D057-5D88-6649-A9B8-422ED842B599}"/>
              </a:ext>
            </a:extLst>
          </p:cNvPr>
          <p:cNvGraphicFramePr/>
          <p:nvPr/>
        </p:nvGraphicFramePr>
        <p:xfrm>
          <a:off x="576010" y="1774217"/>
          <a:ext cx="7176983" cy="45847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9E5F47DB-60BD-4B24-AA16-BEC46FB92EEE}"/>
              </a:ext>
            </a:extLst>
          </p:cNvPr>
          <p:cNvGraphicFramePr>
            <a:graphicFrameLocks noGrp="1"/>
          </p:cNvGraphicFramePr>
          <p:nvPr>
            <p:extLst>
              <p:ext uri="{D42A27DB-BD31-4B8C-83A1-F6EECF244321}">
                <p14:modId xmlns:p14="http://schemas.microsoft.com/office/powerpoint/2010/main" val="3977980205"/>
              </p:ext>
            </p:extLst>
          </p:nvPr>
        </p:nvGraphicFramePr>
        <p:xfrm>
          <a:off x="7929916" y="1774217"/>
          <a:ext cx="3763387" cy="255831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3077076">
                  <a:extLst>
                    <a:ext uri="{9D8B030D-6E8A-4147-A177-3AD203B41FA5}">
                      <a16:colId xmlns:a16="http://schemas.microsoft.com/office/drawing/2014/main" val="721683232"/>
                    </a:ext>
                  </a:extLst>
                </a:gridCol>
                <a:gridCol w="686311">
                  <a:extLst>
                    <a:ext uri="{9D8B030D-6E8A-4147-A177-3AD203B41FA5}">
                      <a16:colId xmlns:a16="http://schemas.microsoft.com/office/drawing/2014/main" val="71941466"/>
                    </a:ext>
                  </a:extLst>
                </a:gridCol>
              </a:tblGrid>
              <a:tr h="273550">
                <a:tc gridSpan="2">
                  <a:txBody>
                    <a:bodyPr/>
                    <a:lstStyle/>
                    <a:p>
                      <a:pPr algn="ctr" fontAlgn="b"/>
                      <a:r>
                        <a:rPr lang="en-US" sz="2000" b="1" i="0" u="none" strike="noStrike" dirty="0">
                          <a:solidFill>
                            <a:srgbClr val="FFFF00"/>
                          </a:solidFill>
                          <a:effectLst/>
                          <a:latin typeface="+mn-lt"/>
                          <a:ea typeface="Tahoma" panose="020B0604030504040204" pitchFamily="34" charset="0"/>
                          <a:cs typeface="Calibri" panose="020F0502020204030204" pitchFamily="34" charset="0"/>
                        </a:rPr>
                        <a:t>As of September 2022</a:t>
                      </a:r>
                    </a:p>
                  </a:txBody>
                  <a:tcPr marL="6350" marR="6350" marT="6350" marB="0" anchor="b">
                    <a:noFill/>
                  </a:tcPr>
                </a:tc>
                <a:tc hMerge="1">
                  <a:txBody>
                    <a:bodyPr/>
                    <a:lstStyle/>
                    <a:p>
                      <a:pPr algn="ctr" fontAlgn="b"/>
                      <a:endParaRPr lang="en-US" sz="2000" b="0" i="0" u="none" strike="noStrike" dirty="0">
                        <a:solidFill>
                          <a:srgbClr val="FFFF00"/>
                        </a:solidFill>
                        <a:effectLst/>
                        <a:latin typeface="+mn-lt"/>
                        <a:ea typeface="Tahoma" panose="020B0604030504040204" pitchFamily="34" charset="0"/>
                        <a:cs typeface="Calibri" panose="020F0502020204030204" pitchFamily="34" charset="0"/>
                      </a:endParaRPr>
                    </a:p>
                  </a:txBody>
                  <a:tcPr marL="6350" marR="6350" marT="6350" marB="0" anchor="b">
                    <a:noFill/>
                  </a:tcPr>
                </a:tc>
                <a:extLst>
                  <a:ext uri="{0D108BD9-81ED-4DB2-BD59-A6C34878D82A}">
                    <a16:rowId xmlns:a16="http://schemas.microsoft.com/office/drawing/2014/main" val="1005718768"/>
                  </a:ext>
                </a:extLst>
              </a:tr>
              <a:tr h="273550">
                <a:tc>
                  <a:txBody>
                    <a:bodyPr/>
                    <a:lstStyle/>
                    <a:p>
                      <a:pPr algn="l"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 Honorary Fellow</a:t>
                      </a:r>
                    </a:p>
                  </a:txBody>
                  <a:tcPr marL="6350" marR="6350" marT="6350" marB="0" anchor="b">
                    <a:noFill/>
                  </a:tcPr>
                </a:tc>
                <a:tc>
                  <a:txBody>
                    <a:bodyPr/>
                    <a:lstStyle/>
                    <a:p>
                      <a:pPr algn="ctr"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6</a:t>
                      </a:r>
                    </a:p>
                  </a:txBody>
                  <a:tcPr marL="6350" marR="6350" marT="6350" marB="0" anchor="b">
                    <a:noFill/>
                  </a:tcPr>
                </a:tc>
                <a:extLst>
                  <a:ext uri="{0D108BD9-81ED-4DB2-BD59-A6C34878D82A}">
                    <a16:rowId xmlns:a16="http://schemas.microsoft.com/office/drawing/2014/main" val="2242206104"/>
                  </a:ext>
                </a:extLst>
              </a:tr>
              <a:tr h="273550">
                <a:tc>
                  <a:txBody>
                    <a:bodyPr/>
                    <a:lstStyle/>
                    <a:p>
                      <a:pPr algn="l"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 Fellow</a:t>
                      </a:r>
                    </a:p>
                  </a:txBody>
                  <a:tcPr marL="6350" marR="6350" marT="6350" marB="0" anchor="b">
                    <a:noFill/>
                  </a:tcPr>
                </a:tc>
                <a:tc>
                  <a:txBody>
                    <a:bodyPr/>
                    <a:lstStyle/>
                    <a:p>
                      <a:pPr algn="ctr"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228</a:t>
                      </a:r>
                    </a:p>
                  </a:txBody>
                  <a:tcPr marL="6350" marR="6350" marT="6350" marB="0" anchor="b">
                    <a:noFill/>
                  </a:tcPr>
                </a:tc>
                <a:extLst>
                  <a:ext uri="{0D108BD9-81ED-4DB2-BD59-A6C34878D82A}">
                    <a16:rowId xmlns:a16="http://schemas.microsoft.com/office/drawing/2014/main" val="2443898573"/>
                  </a:ext>
                </a:extLst>
              </a:tr>
              <a:tr h="273550">
                <a:tc>
                  <a:txBody>
                    <a:bodyPr/>
                    <a:lstStyle/>
                    <a:p>
                      <a:pPr algn="l"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 Associate Fellow</a:t>
                      </a:r>
                    </a:p>
                  </a:txBody>
                  <a:tcPr marL="6350" marR="6350" marT="6350" marB="0" anchor="b">
                    <a:noFill/>
                  </a:tcPr>
                </a:tc>
                <a:tc>
                  <a:txBody>
                    <a:bodyPr/>
                    <a:lstStyle/>
                    <a:p>
                      <a:pPr algn="ctr"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390</a:t>
                      </a:r>
                    </a:p>
                  </a:txBody>
                  <a:tcPr marL="6350" marR="6350" marT="6350" marB="0" anchor="b">
                    <a:noFill/>
                  </a:tcPr>
                </a:tc>
                <a:extLst>
                  <a:ext uri="{0D108BD9-81ED-4DB2-BD59-A6C34878D82A}">
                    <a16:rowId xmlns:a16="http://schemas.microsoft.com/office/drawing/2014/main" val="3297971044"/>
                  </a:ext>
                </a:extLst>
              </a:tr>
              <a:tr h="282471">
                <a:tc>
                  <a:txBody>
                    <a:bodyPr/>
                    <a:lstStyle/>
                    <a:p>
                      <a:pPr algn="l"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 Member</a:t>
                      </a:r>
                    </a:p>
                  </a:txBody>
                  <a:tcPr marL="6350" marR="6350" marT="6350" marB="0" anchor="b">
                    <a:noFill/>
                  </a:tcPr>
                </a:tc>
                <a:tc>
                  <a:txBody>
                    <a:bodyPr/>
                    <a:lstStyle/>
                    <a:p>
                      <a:pPr algn="ctr"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1452</a:t>
                      </a:r>
                    </a:p>
                  </a:txBody>
                  <a:tcPr marL="6350" marR="6350" marT="6350" marB="0" anchor="b">
                    <a:noFill/>
                  </a:tcPr>
                </a:tc>
                <a:extLst>
                  <a:ext uri="{0D108BD9-81ED-4DB2-BD59-A6C34878D82A}">
                    <a16:rowId xmlns:a16="http://schemas.microsoft.com/office/drawing/2014/main" val="621901517"/>
                  </a:ext>
                </a:extLst>
              </a:tr>
              <a:tr h="273550">
                <a:tc>
                  <a:txBody>
                    <a:bodyPr/>
                    <a:lstStyle/>
                    <a:p>
                      <a:pPr algn="l"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 Associate Member</a:t>
                      </a:r>
                    </a:p>
                  </a:txBody>
                  <a:tcPr marL="6350" marR="6350" marT="6350" marB="0" anchor="b">
                    <a:noFill/>
                  </a:tcPr>
                </a:tc>
                <a:tc>
                  <a:txBody>
                    <a:bodyPr/>
                    <a:lstStyle/>
                    <a:p>
                      <a:pPr algn="ctr"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275</a:t>
                      </a:r>
                    </a:p>
                  </a:txBody>
                  <a:tcPr marL="6350" marR="6350" marT="6350" marB="0" anchor="b">
                    <a:noFill/>
                  </a:tcPr>
                </a:tc>
                <a:extLst>
                  <a:ext uri="{0D108BD9-81ED-4DB2-BD59-A6C34878D82A}">
                    <a16:rowId xmlns:a16="http://schemas.microsoft.com/office/drawing/2014/main" val="2902337885"/>
                  </a:ext>
                </a:extLst>
              </a:tr>
              <a:tr h="273550">
                <a:tc>
                  <a:txBody>
                    <a:bodyPr/>
                    <a:lstStyle/>
                    <a:p>
                      <a:pPr algn="l"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 Prov. Associate Member*</a:t>
                      </a:r>
                    </a:p>
                  </a:txBody>
                  <a:tcPr marL="6350" marR="6350" marT="6350" marB="0" anchor="b">
                    <a:noFill/>
                  </a:tcPr>
                </a:tc>
                <a:tc>
                  <a:txBody>
                    <a:bodyPr/>
                    <a:lstStyle/>
                    <a:p>
                      <a:pPr algn="ctr" fontAlgn="b"/>
                      <a:r>
                        <a:rPr lang="en-US" sz="1800" b="0" i="0" u="none" strike="noStrike" dirty="0">
                          <a:solidFill>
                            <a:srgbClr val="FFFF00"/>
                          </a:solidFill>
                          <a:effectLst/>
                          <a:latin typeface="+mn-lt"/>
                          <a:ea typeface="Tahoma" panose="020B0604030504040204" pitchFamily="34" charset="0"/>
                          <a:cs typeface="Calibri" panose="020F0502020204030204" pitchFamily="34" charset="0"/>
                        </a:rPr>
                        <a:t>144</a:t>
                      </a:r>
                    </a:p>
                  </a:txBody>
                  <a:tcPr marL="6350" marR="6350" marT="6350" marB="0" anchor="b">
                    <a:noFill/>
                  </a:tcPr>
                </a:tc>
                <a:extLst>
                  <a:ext uri="{0D108BD9-81ED-4DB2-BD59-A6C34878D82A}">
                    <a16:rowId xmlns:a16="http://schemas.microsoft.com/office/drawing/2014/main" val="804013756"/>
                  </a:ext>
                </a:extLst>
              </a:tr>
              <a:tr h="273550">
                <a:tc>
                  <a:txBody>
                    <a:bodyPr/>
                    <a:lstStyle/>
                    <a:p>
                      <a:pPr algn="l" fontAlgn="b"/>
                      <a:r>
                        <a:rPr lang="en-US" sz="1800" b="1" i="0" u="none" strike="noStrike" dirty="0">
                          <a:solidFill>
                            <a:srgbClr val="FFFF00"/>
                          </a:solidFill>
                          <a:effectLst/>
                          <a:latin typeface="+mn-lt"/>
                          <a:ea typeface="Tahoma" panose="020B0604030504040204" pitchFamily="34" charset="0"/>
                          <a:cs typeface="Calibri" panose="020F0502020204030204" pitchFamily="34" charset="0"/>
                        </a:rPr>
                        <a:t> Total: </a:t>
                      </a:r>
                    </a:p>
                  </a:txBody>
                  <a:tcPr marL="6350" marR="6350" marT="6350" marB="0" anchor="b">
                    <a:noFill/>
                  </a:tcPr>
                </a:tc>
                <a:tc>
                  <a:txBody>
                    <a:bodyPr/>
                    <a:lstStyle/>
                    <a:p>
                      <a:pPr algn="ctr" fontAlgn="b"/>
                      <a:r>
                        <a:rPr lang="en-US" sz="1800" b="1" i="0" u="none" strike="noStrike" dirty="0">
                          <a:solidFill>
                            <a:srgbClr val="FFFF00"/>
                          </a:solidFill>
                          <a:effectLst/>
                          <a:latin typeface="+mn-lt"/>
                          <a:ea typeface="Tahoma" panose="020B0604030504040204" pitchFamily="34" charset="0"/>
                          <a:cs typeface="Calibri" panose="020F0502020204030204" pitchFamily="34" charset="0"/>
                        </a:rPr>
                        <a:t>2495</a:t>
                      </a:r>
                    </a:p>
                  </a:txBody>
                  <a:tcPr marL="6350" marR="6350" marT="6350" marB="0" anchor="b">
                    <a:noFill/>
                  </a:tcPr>
                </a:tc>
                <a:extLst>
                  <a:ext uri="{0D108BD9-81ED-4DB2-BD59-A6C34878D82A}">
                    <a16:rowId xmlns:a16="http://schemas.microsoft.com/office/drawing/2014/main" val="4266385265"/>
                  </a:ext>
                </a:extLst>
              </a:tr>
              <a:tr h="273550">
                <a:tc>
                  <a:txBody>
                    <a:bodyPr/>
                    <a:lstStyle/>
                    <a:p>
                      <a:pPr algn="l" fontAlgn="b"/>
                      <a:r>
                        <a:rPr lang="en-US" sz="1800" b="1" dirty="0">
                          <a:solidFill>
                            <a:srgbClr val="FFFF00"/>
                          </a:solidFill>
                          <a:latin typeface="+mn-lt"/>
                          <a:cs typeface="Calibri" panose="020F0502020204030204" pitchFamily="34" charset="0"/>
                        </a:rPr>
                        <a:t> Corporate Members: </a:t>
                      </a:r>
                      <a:endParaRPr lang="en-US" sz="1800" b="1" i="0" u="none" strike="noStrike" dirty="0">
                        <a:solidFill>
                          <a:srgbClr val="FFFF00"/>
                        </a:solidFill>
                        <a:effectLst/>
                        <a:latin typeface="+mn-lt"/>
                        <a:ea typeface="Tahoma" panose="020B0604030504040204" pitchFamily="34" charset="0"/>
                        <a:cs typeface="Calibri" panose="020F0502020204030204" pitchFamily="34" charset="0"/>
                      </a:endParaRPr>
                    </a:p>
                  </a:txBody>
                  <a:tcPr marL="6350" marR="6350" marT="6350" marB="0" anchor="b">
                    <a:noFill/>
                  </a:tcPr>
                </a:tc>
                <a:tc>
                  <a:txBody>
                    <a:bodyPr/>
                    <a:lstStyle/>
                    <a:p>
                      <a:pPr algn="ctr" fontAlgn="b"/>
                      <a:r>
                        <a:rPr lang="en-US" sz="1800" b="1" i="0" u="none" strike="noStrike" dirty="0">
                          <a:solidFill>
                            <a:srgbClr val="FFFF00"/>
                          </a:solidFill>
                          <a:effectLst/>
                          <a:latin typeface="+mn-lt"/>
                          <a:ea typeface="Tahoma" panose="020B0604030504040204" pitchFamily="34" charset="0"/>
                          <a:cs typeface="Calibri" panose="020F0502020204030204" pitchFamily="34" charset="0"/>
                        </a:rPr>
                        <a:t>71</a:t>
                      </a:r>
                    </a:p>
                  </a:txBody>
                  <a:tcPr marL="6350" marR="6350" marT="6350" marB="0" anchor="b">
                    <a:noFill/>
                  </a:tcPr>
                </a:tc>
                <a:extLst>
                  <a:ext uri="{0D108BD9-81ED-4DB2-BD59-A6C34878D82A}">
                    <a16:rowId xmlns:a16="http://schemas.microsoft.com/office/drawing/2014/main" val="3423825302"/>
                  </a:ext>
                </a:extLst>
              </a:tr>
            </a:tbl>
          </a:graphicData>
        </a:graphic>
      </p:graphicFrame>
      <p:sp>
        <p:nvSpPr>
          <p:cNvPr id="12" name="Title 2">
            <a:extLst>
              <a:ext uri="{FF2B5EF4-FFF2-40B4-BE49-F238E27FC236}">
                <a16:creationId xmlns:a16="http://schemas.microsoft.com/office/drawing/2014/main" id="{AD2C9169-6CD5-E015-E5FC-70E47113C08B}"/>
              </a:ext>
            </a:extLst>
          </p:cNvPr>
          <p:cNvSpPr>
            <a:spLocks noGrp="1"/>
          </p:cNvSpPr>
          <p:nvPr>
            <p:ph type="title"/>
          </p:nvPr>
        </p:nvSpPr>
        <p:spPr>
          <a:xfrm>
            <a:off x="0" y="113302"/>
            <a:ext cx="12192000" cy="1524000"/>
          </a:xfrm>
        </p:spPr>
        <p:txBody>
          <a:bodyPr>
            <a:normAutofit/>
          </a:bodyPr>
          <a:lstStyle/>
          <a:p>
            <a:pPr algn="ctr"/>
            <a:r>
              <a:rPr lang="en-US" altLang="en-US" sz="4400" b="1" dirty="0">
                <a:ln>
                  <a:solidFill>
                    <a:schemeClr val="bg1"/>
                  </a:solidFill>
                </a:ln>
                <a:effectLst>
                  <a:outerShdw blurRad="38100" dist="38100" dir="2700000" algn="tl">
                    <a:srgbClr val="000000">
                      <a:alpha val="43137"/>
                    </a:srgbClr>
                  </a:outerShdw>
                </a:effectLst>
                <a:ea typeface="Tahoma" panose="020B0604030504040204" pitchFamily="34" charset="0"/>
              </a:rPr>
              <a:t>Membership Data</a:t>
            </a:r>
            <a:endParaRPr lang="en-US" sz="4400" b="1"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9CE5AA5-053D-84D6-18B7-859A509BB5BA}"/>
              </a:ext>
            </a:extLst>
          </p:cNvPr>
          <p:cNvSpPr txBox="1"/>
          <p:nvPr/>
        </p:nvSpPr>
        <p:spPr>
          <a:xfrm>
            <a:off x="7929916" y="4565558"/>
            <a:ext cx="3763387" cy="1477328"/>
          </a:xfrm>
          <a:prstGeom prst="rect">
            <a:avLst/>
          </a:prstGeom>
          <a:noFill/>
        </p:spPr>
        <p:txBody>
          <a:bodyPr wrap="square" rtlCol="0">
            <a:spAutoFit/>
          </a:bodyPr>
          <a:lstStyle/>
          <a:p>
            <a:r>
              <a:rPr lang="en-US" dirty="0">
                <a:solidFill>
                  <a:srgbClr val="FFFF00"/>
                </a:solidFill>
              </a:rPr>
              <a:t>* Provisional Associate Member is not a grade, rather a temporary recognition of potential new Associate Members and Members.</a:t>
            </a:r>
          </a:p>
        </p:txBody>
      </p:sp>
    </p:spTree>
    <p:extLst>
      <p:ext uri="{BB962C8B-B14F-4D97-AF65-F5344CB8AC3E}">
        <p14:creationId xmlns:p14="http://schemas.microsoft.com/office/powerpoint/2010/main" val="332567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88"/>
            <a:ext cx="12192000" cy="1524000"/>
          </a:xfrm>
        </p:spPr>
        <p:txBody>
          <a:bodyPr>
            <a:norm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SETP Foundation</a:t>
            </a:r>
            <a:endParaRPr lang="en-US" sz="4400" dirty="0"/>
          </a:p>
        </p:txBody>
      </p:sp>
      <p:sp>
        <p:nvSpPr>
          <p:cNvPr id="3" name="Content Placeholder 2"/>
          <p:cNvSpPr>
            <a:spLocks noGrp="1"/>
          </p:cNvSpPr>
          <p:nvPr>
            <p:ph idx="1"/>
          </p:nvPr>
        </p:nvSpPr>
        <p:spPr>
          <a:xfrm>
            <a:off x="612045" y="1592826"/>
            <a:ext cx="10967910" cy="4159046"/>
          </a:xfrm>
        </p:spPr>
        <p:txBody>
          <a:bodyPr>
            <a:noAutofit/>
          </a:bodyPr>
          <a:lstStyle/>
          <a:p>
            <a:r>
              <a:rPr lang="en-US" b="1" dirty="0">
                <a:ln w="9525">
                  <a:noFill/>
                  <a:prstDash val="solid"/>
                </a:ln>
                <a:solidFill>
                  <a:srgbClr val="FFFF00"/>
                </a:solidFill>
                <a:effectLst>
                  <a:outerShdw blurRad="38100" dist="38100" dir="2700000" algn="tl">
                    <a:srgbClr val="000000">
                      <a:alpha val="43137"/>
                    </a:srgbClr>
                  </a:outerShdw>
                </a:effectLst>
              </a:rPr>
              <a:t>SETPF Vision</a:t>
            </a:r>
          </a:p>
          <a:p>
            <a:pPr lvl="1"/>
            <a:r>
              <a:rPr lang="en-US" i="0" dirty="0">
                <a:solidFill>
                  <a:srgbClr val="FFFF00"/>
                </a:solidFill>
                <a:effectLst/>
              </a:rPr>
              <a:t>To support the Society of Experimental Test Pilots by providing flight test </a:t>
            </a:r>
            <a:r>
              <a:rPr lang="en-US" b="1" i="0" dirty="0">
                <a:solidFill>
                  <a:srgbClr val="FFFF00"/>
                </a:solidFill>
                <a:effectLst/>
              </a:rPr>
              <a:t>education</a:t>
            </a:r>
            <a:r>
              <a:rPr lang="en-US" i="0" dirty="0">
                <a:solidFill>
                  <a:srgbClr val="FFFF00"/>
                </a:solidFill>
                <a:effectLst/>
              </a:rPr>
              <a:t>, mentoring our youth, promoting </a:t>
            </a:r>
            <a:r>
              <a:rPr lang="en-US" b="1" i="0" dirty="0">
                <a:solidFill>
                  <a:srgbClr val="FFFF00"/>
                </a:solidFill>
                <a:effectLst/>
              </a:rPr>
              <a:t>flight test safety</a:t>
            </a:r>
            <a:r>
              <a:rPr lang="en-US" i="0" dirty="0">
                <a:solidFill>
                  <a:srgbClr val="FFFF00"/>
                </a:solidFill>
                <a:effectLst/>
              </a:rPr>
              <a:t>, and preserving flight test </a:t>
            </a:r>
            <a:r>
              <a:rPr lang="en-US" b="1" i="0" dirty="0">
                <a:solidFill>
                  <a:srgbClr val="FFFF00"/>
                </a:solidFill>
                <a:effectLst/>
              </a:rPr>
              <a:t>history</a:t>
            </a:r>
            <a:r>
              <a:rPr lang="en-US" i="0" dirty="0">
                <a:solidFill>
                  <a:srgbClr val="FFFF00"/>
                </a:solidFill>
                <a:effectLst/>
              </a:rPr>
              <a:t>.</a:t>
            </a:r>
          </a:p>
          <a:p>
            <a:pPr lvl="1"/>
            <a:endParaRPr lang="en-US" i="0" dirty="0">
              <a:solidFill>
                <a:srgbClr val="FFFF00"/>
              </a:solidFill>
              <a:effectLst/>
            </a:endParaRPr>
          </a:p>
          <a:p>
            <a:r>
              <a:rPr lang="en-US" altLang="fr-FR" b="1" dirty="0">
                <a:solidFill>
                  <a:srgbClr val="FFFF00"/>
                </a:solidFill>
              </a:rPr>
              <a:t>Supports SETP by:</a:t>
            </a:r>
          </a:p>
          <a:p>
            <a:pPr lvl="1"/>
            <a:r>
              <a:rPr lang="en-US" altLang="fr-FR" dirty="0">
                <a:solidFill>
                  <a:srgbClr val="FFFF00"/>
                </a:solidFill>
              </a:rPr>
              <a:t>Providing flight test education and youth mentoring; Education/Mentoring Committee</a:t>
            </a:r>
          </a:p>
          <a:p>
            <a:pPr lvl="1"/>
            <a:r>
              <a:rPr lang="en-US" altLang="fr-FR" dirty="0">
                <a:solidFill>
                  <a:srgbClr val="FFFF00"/>
                </a:solidFill>
              </a:rPr>
              <a:t>Promoting flight test safety; joint Flight Test Safety Committee</a:t>
            </a:r>
          </a:p>
          <a:p>
            <a:pPr lvl="1"/>
            <a:r>
              <a:rPr lang="en-US" altLang="fr-FR" dirty="0">
                <a:solidFill>
                  <a:srgbClr val="FFFF00"/>
                </a:solidFill>
              </a:rPr>
              <a:t>Preserving SETP and flight test history; Historical Committee</a:t>
            </a:r>
          </a:p>
          <a:p>
            <a:pPr lvl="1"/>
            <a:endParaRPr lang="en-US" sz="2000" u="sng" dirty="0">
              <a:ln w="9525">
                <a:noFill/>
                <a:prstDash val="solid"/>
              </a:ln>
              <a:solidFill>
                <a:srgbClr val="FFFF00"/>
              </a:solidFill>
              <a:effectLst>
                <a:outerShdw blurRad="38100" dist="38100" dir="2700000" algn="tl">
                  <a:srgbClr val="000000">
                    <a:alpha val="43137"/>
                  </a:srgbClr>
                </a:outerShdw>
              </a:effectLst>
            </a:endParaRPr>
          </a:p>
          <a:p>
            <a:endParaRPr 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6389651"/>
      </p:ext>
    </p:extLst>
  </p:cSld>
  <p:clrMapOvr>
    <a:masterClrMapping/>
  </p:clrMapOvr>
</p:sld>
</file>

<file path=ppt/theme/theme1.xml><?xml version="1.0" encoding="utf-8"?>
<a:theme xmlns:a="http://schemas.openxmlformats.org/drawingml/2006/main" name="Sl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27028</TotalTime>
  <Words>1878</Words>
  <Application>Microsoft Office PowerPoint</Application>
  <PresentationFormat>Widescreen</PresentationFormat>
  <Paragraphs>292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Tahoma</vt:lpstr>
      <vt:lpstr>Wingdings 3</vt:lpstr>
      <vt:lpstr>Slice</vt:lpstr>
      <vt:lpstr>SETP Overview</vt:lpstr>
      <vt:lpstr>Beginnings</vt:lpstr>
      <vt:lpstr>Vision and Mission</vt:lpstr>
      <vt:lpstr>Code of Professional Ethics</vt:lpstr>
      <vt:lpstr>Organization</vt:lpstr>
      <vt:lpstr>Geographical Sections</vt:lpstr>
      <vt:lpstr>International Organization</vt:lpstr>
      <vt:lpstr>Membership Data</vt:lpstr>
      <vt:lpstr>SETP Foundation</vt:lpstr>
      <vt:lpstr>SETP Scholarship Foundation</vt:lpstr>
      <vt:lpstr>Financial Statuses</vt:lpstr>
      <vt:lpstr>President’s Focus/Goals 2022-23</vt:lpstr>
      <vt:lpstr>Questions?</vt:lpstr>
      <vt:lpstr>Why Join?</vt:lpstr>
      <vt:lpstr>Professional Society of Test Pilots</vt:lpstr>
      <vt:lpstr>Access to Knowledge and Support</vt:lpstr>
      <vt:lpstr>How to Join</vt:lpstr>
      <vt:lpstr>Initial Membership Grades</vt:lpstr>
      <vt:lpstr>PowerPoint Presentation</vt:lpstr>
    </vt:vector>
  </TitlesOfParts>
  <Manager>setp@setp.org</Manager>
  <Company>SETP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SETP Overview</dc:title>
  <dc:creator>president@setp.org</dc:creator>
  <cp:keywords/>
  <cp:lastModifiedBy>Brian Sandberg</cp:lastModifiedBy>
  <cp:revision>525</cp:revision>
  <cp:lastPrinted>2016-03-15T16:04:55Z</cp:lastPrinted>
  <dcterms:created xsi:type="dcterms:W3CDTF">2015-09-04T15:35:09Z</dcterms:created>
  <dcterms:modified xsi:type="dcterms:W3CDTF">2022-11-15T04:11:21Z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LFWC\e297568</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ies>
</file>