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6"/>
  </p:notesMasterIdLst>
  <p:handoutMasterIdLst>
    <p:handoutMasterId r:id="rId17"/>
  </p:handoutMasterIdLst>
  <p:sldIdLst>
    <p:sldId id="267" r:id="rId2"/>
    <p:sldId id="269" r:id="rId3"/>
    <p:sldId id="341" r:id="rId4"/>
    <p:sldId id="299" r:id="rId5"/>
    <p:sldId id="316" r:id="rId6"/>
    <p:sldId id="262" r:id="rId7"/>
    <p:sldId id="340" r:id="rId8"/>
    <p:sldId id="322" r:id="rId9"/>
    <p:sldId id="338" r:id="rId10"/>
    <p:sldId id="329" r:id="rId11"/>
    <p:sldId id="327" r:id="rId12"/>
    <p:sldId id="263" r:id="rId13"/>
    <p:sldId id="317" r:id="rId14"/>
    <p:sldId id="277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000"/>
    <a:srgbClr val="9E7800"/>
    <a:srgbClr val="C8C8FC"/>
    <a:srgbClr val="E6E6E6"/>
    <a:srgbClr val="28289D"/>
    <a:srgbClr val="443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68" autoAdjust="0"/>
    <p:restoredTop sz="93705" autoAdjust="0"/>
  </p:normalViewPr>
  <p:slideViewPr>
    <p:cSldViewPr snapToGrid="0">
      <p:cViewPr varScale="1">
        <p:scale>
          <a:sx n="104" d="100"/>
          <a:sy n="104" d="100"/>
        </p:scale>
        <p:origin x="1242" y="96"/>
      </p:cViewPr>
      <p:guideLst>
        <p:guide orient="horz" pos="550"/>
        <p:guide pos="3840"/>
        <p:guide pos="49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116"/>
    </p:cViewPr>
  </p:sorterViewPr>
  <p:notesViewPr>
    <p:cSldViewPr snapToGrid="0">
      <p:cViewPr varScale="1">
        <p:scale>
          <a:sx n="66" d="100"/>
          <a:sy n="66" d="100"/>
        </p:scale>
        <p:origin x="253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Individual Members</a:t>
            </a:r>
          </a:p>
        </c:rich>
      </c:tx>
      <c:layout>
        <c:manualLayout>
          <c:xMode val="edge"/>
          <c:yMode val="edge"/>
          <c:x val="0.3641121903172963"/>
          <c:y val="1.66204949897496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025541338582681"/>
          <c:y val="0.1149258664538714"/>
          <c:w val="0.81611958661417328"/>
          <c:h val="0.7104188050231793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Members</c:v>
                </c:pt>
              </c:strCache>
            </c:strRef>
          </c:tx>
          <c:spPr>
            <a:ln w="3810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1955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65</c:v>
                </c:pt>
                <c:pt idx="1">
                  <c:v>200</c:v>
                </c:pt>
                <c:pt idx="2">
                  <c:v>1200</c:v>
                </c:pt>
                <c:pt idx="3">
                  <c:v>1500</c:v>
                </c:pt>
                <c:pt idx="4">
                  <c:v>1850</c:v>
                </c:pt>
                <c:pt idx="5">
                  <c:v>2000</c:v>
                </c:pt>
                <c:pt idx="6">
                  <c:v>2300</c:v>
                </c:pt>
                <c:pt idx="7">
                  <c:v>2449</c:v>
                </c:pt>
                <c:pt idx="8">
                  <c:v>2483</c:v>
                </c:pt>
                <c:pt idx="9">
                  <c:v>2481</c:v>
                </c:pt>
                <c:pt idx="10">
                  <c:v>2486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381-504A-8DD9-E8D313A9B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2042752"/>
        <c:axId val="612044384"/>
      </c:scatterChart>
      <c:valAx>
        <c:axId val="612042752"/>
        <c:scaling>
          <c:orientation val="minMax"/>
          <c:min val="195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612044384"/>
        <c:crosses val="autoZero"/>
        <c:crossBetween val="midCat"/>
        <c:majorUnit val="10"/>
      </c:valAx>
      <c:valAx>
        <c:axId val="61204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# of Members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612042752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9002AE-0987-42FD-A716-EC3F3C56A3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A2DE74-6AA8-4B68-AF5C-E5C8B48A44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490FD-DED0-45B7-977E-75C0D747BA3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84BB4-CE8B-4A9E-A513-E2777F3A62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CAC33-6346-4C0C-AB4A-20984D85C1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3763-10D8-4125-BCA0-DB73C381E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5738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5F8E7F-EE33-492B-9886-6CF38F917968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9C67C9-E533-45B2-AE13-7050067B3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3271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69ECB6D-9B21-43CA-BA86-C4F33A9611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83B0499-7FCE-473C-9DB5-91C2FF42892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1879D9DF-5553-4C84-863D-21F04CA89B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41BD927-5141-47FC-9268-0FA1FFDCF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56705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9C67C9-E533-45B2-AE13-7050067B33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7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5457DFD3-FE20-44BE-9D71-0F8DEBF9DE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3D2C0C9-B6F1-4641-8B53-599F875F57A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1026">
            <a:extLst>
              <a:ext uri="{FF2B5EF4-FFF2-40B4-BE49-F238E27FC236}">
                <a16:creationId xmlns:a16="http://schemas.microsoft.com/office/drawing/2014/main" id="{E131CCF9-5C65-4F3C-B6FB-2782F79EB1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>
            <a:extLst>
              <a:ext uri="{FF2B5EF4-FFF2-40B4-BE49-F238E27FC236}">
                <a16:creationId xmlns:a16="http://schemas.microsoft.com/office/drawing/2014/main" id="{F91C1205-934F-4159-A513-D9A94BC15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437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0B40F1EF-388E-400C-921B-77436F5CF6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FF48472-3825-414F-8449-6A86EDC1C34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9C2F965F-2F75-42DB-AC2F-2340C94CA7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B99CE76-4AD5-4F00-9891-1D5C26047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6761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67C9-E533-45B2-AE13-7050067B33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57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SETP S 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939BB-4BB5-4A16-9EBD-1A5A47C083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36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D42FF186-4B6E-4DDD-B071-E013344A06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254A7C-9DBA-4CD0-B7F7-07D6426BC8B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3210B71-5D1B-4682-80F4-D3166A31E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1851A5D-4079-4F66-8198-F1A23AAD2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03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8AE725F-8B97-4191-A901-84036E5F2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A38AB2-BB55-47FB-B5A9-0BEDFEBA89C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C083B4C-4706-4399-BB0D-F3EC108907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28A74C6-8812-461E-B2A4-A98DF5CAF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09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01A0C24-52C5-4134-80CF-215E11EEB4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ADCEEB-4A50-4CF2-A09B-09F1FA10E9F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93802C3-EE6B-4F2F-BF75-9354049C6A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CD8F9B3-AF66-4BDF-B4C9-956E39963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 Again for emphasis, provisional Associate Membership is a temporary acceptance of full membership at the AM grade. It is not a lesser grade.</a:t>
            </a:r>
          </a:p>
        </p:txBody>
      </p:sp>
    </p:spTree>
    <p:extLst>
      <p:ext uri="{BB962C8B-B14F-4D97-AF65-F5344CB8AC3E}">
        <p14:creationId xmlns:p14="http://schemas.microsoft.com/office/powerpoint/2010/main" val="3142294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9C67C9-E533-45B2-AE13-7050067B33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50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C67C9-E533-45B2-AE13-7050067B33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62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C67C9-E533-45B2-AE13-7050067B33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48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C67C9-E533-45B2-AE13-7050067B33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43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9C67C9-E533-45B2-AE13-7050067B33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1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gradFill flip="none" rotWithShape="1">
          <a:gsLst>
            <a:gs pos="50000">
              <a:srgbClr val="28289D"/>
            </a:gs>
            <a:gs pos="91000">
              <a:schemeClr val="bg2">
                <a:shade val="96000"/>
                <a:satMod val="120000"/>
                <a:lumMod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350" y="138288"/>
            <a:ext cx="8739823" cy="15240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349" y="1839023"/>
            <a:ext cx="8739823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228C-FB20-41BF-B665-E97300E88BE5}" type="datetime1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DF9-92A4-4287-A1DA-31C38E6F52E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9D923C-95D4-931A-7624-AACBD5802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7840" y="193194"/>
            <a:ext cx="976259" cy="1354367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71C210-CEF0-FAFE-DC0C-AC83D3E156C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5963" y="638175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56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gradFill flip="none" rotWithShape="1">
          <a:gsLst>
            <a:gs pos="50000">
              <a:srgbClr val="28289D"/>
            </a:gs>
            <a:gs pos="91000">
              <a:schemeClr val="bg2">
                <a:shade val="96000"/>
                <a:satMod val="120000"/>
                <a:lumMod val="9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42" y="278981"/>
            <a:ext cx="8739823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99A4-492E-4D3A-9684-DF9526E48C27}" type="datetime1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DF9-92A4-4287-A1DA-31C38E6F52E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9D4A4CB3-57C6-9F75-6A56-544F4509BE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40" y="164859"/>
            <a:ext cx="976259" cy="141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69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28289D"/>
            </a:gs>
            <a:gs pos="91000">
              <a:schemeClr val="bg2">
                <a:shade val="96000"/>
                <a:satMod val="120000"/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72846" y="6560980"/>
            <a:ext cx="184731" cy="246221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894234" y="3894668"/>
            <a:ext cx="3293941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26089" y="136090"/>
            <a:ext cx="873982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5732" y="1778150"/>
            <a:ext cx="8739823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994" y="6172204"/>
            <a:ext cx="1600617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E21DF8-DA99-4203-B6A0-771E9D6BB3EF}" type="datetime1">
              <a:rPr lang="en-US" smtClean="0"/>
              <a:t>12/7/2023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5902" y="5578479"/>
            <a:ext cx="1142543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DC69DF9-92A4-4287-A1DA-31C38E6F52E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8135193-EFB7-C043-9783-4BCFE7BCEF2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528" y="172155"/>
            <a:ext cx="1069640" cy="14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11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4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kern="1200" cap="none" spc="0">
          <a:ln w="0"/>
          <a:solidFill>
            <a:srgbClr val="FFC000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rgbClr val="FFC000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rgbClr val="FFC000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rgbClr val="FFC000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rgbClr val="FFC000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rgbClr val="FFC000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5">
            <a:extLst>
              <a:ext uri="{FF2B5EF4-FFF2-40B4-BE49-F238E27FC236}">
                <a16:creationId xmlns:a16="http://schemas.microsoft.com/office/drawing/2014/main" id="{E1D4A392-6F28-4D5D-85A2-402F2FCBA2F7}"/>
              </a:ext>
            </a:extLst>
          </p:cNvPr>
          <p:cNvGrpSpPr>
            <a:grpSpLocks/>
          </p:cNvGrpSpPr>
          <p:nvPr/>
        </p:nvGrpSpPr>
        <p:grpSpPr bwMode="auto">
          <a:xfrm>
            <a:off x="2493044" y="0"/>
            <a:ext cx="7390641" cy="990600"/>
            <a:chOff x="1392" y="768"/>
            <a:chExt cx="3677" cy="672"/>
          </a:xfrm>
          <a:noFill/>
        </p:grpSpPr>
        <p:sp>
          <p:nvSpPr>
            <p:cNvPr id="27653" name="Rectangle 3">
              <a:extLst>
                <a:ext uri="{FF2B5EF4-FFF2-40B4-BE49-F238E27FC236}">
                  <a16:creationId xmlns:a16="http://schemas.microsoft.com/office/drawing/2014/main" id="{0B73D463-9846-481D-8F97-609F4CD22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768"/>
              <a:ext cx="3408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4400"/>
            </a:p>
          </p:txBody>
        </p:sp>
        <p:sp>
          <p:nvSpPr>
            <p:cNvPr id="27654" name="Text Box 4">
              <a:extLst>
                <a:ext uri="{FF2B5EF4-FFF2-40B4-BE49-F238E27FC236}">
                  <a16:creationId xmlns:a16="http://schemas.microsoft.com/office/drawing/2014/main" id="{ADF4E9D7-4E0E-4107-9E2E-BFC8D2AFB5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3" y="900"/>
              <a:ext cx="3606" cy="5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4400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" name="Title 2">
            <a:extLst>
              <a:ext uri="{FF2B5EF4-FFF2-40B4-BE49-F238E27FC236}">
                <a16:creationId xmlns:a16="http://schemas.microsoft.com/office/drawing/2014/main" id="{679A39BE-B7C3-AC08-727B-A0EA6A15E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301"/>
            <a:ext cx="12192000" cy="220502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THE SOCIETY OF EXPERIMENTAL TEST PILOTS</a:t>
            </a:r>
            <a:br>
              <a:rPr lang="en-US" alt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</a:br>
            <a:br>
              <a:rPr lang="en-US" alt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</a:br>
            <a:r>
              <a:rPr lang="en-US" altLang="en-US" sz="60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Why Join?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9935" y="1575128"/>
            <a:ext cx="10347237" cy="403156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altLang="en-US" sz="3200" dirty="0">
                <a:solidFill>
                  <a:srgbClr val="FFFF00"/>
                </a:solidFill>
                <a:cs typeface="Arial" panose="020B0604020202020204" pitchFamily="34" charset="0"/>
              </a:rPr>
              <a:t>Test Pilots’ only dedicated Professional Society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en-US" sz="3200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en-US" sz="3200" dirty="0">
                <a:solidFill>
                  <a:srgbClr val="FFFF00"/>
                </a:solidFill>
                <a:cs typeface="Arial" panose="020B0604020202020204" pitchFamily="34" charset="0"/>
              </a:rPr>
              <a:t>Access to Knowledge &amp; Technical Support</a:t>
            </a:r>
            <a:endParaRPr lang="en-US" altLang="en-US" sz="3200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3302"/>
            <a:ext cx="12192000" cy="1524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Geographical Sections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B89C826-2A32-2356-9E6C-CBD697F44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34085"/>
              </p:ext>
            </p:extLst>
          </p:nvPr>
        </p:nvGraphicFramePr>
        <p:xfrm>
          <a:off x="3214164" y="1592826"/>
          <a:ext cx="5763672" cy="4524806"/>
        </p:xfrm>
        <a:graphic>
          <a:graphicData uri="http://schemas.openxmlformats.org/drawingml/2006/table">
            <a:tbl>
              <a:tblPr/>
              <a:tblGrid>
                <a:gridCol w="2881836">
                  <a:extLst>
                    <a:ext uri="{9D8B030D-6E8A-4147-A177-3AD203B41FA5}">
                      <a16:colId xmlns:a16="http://schemas.microsoft.com/office/drawing/2014/main" val="3205555193"/>
                    </a:ext>
                  </a:extLst>
                </a:gridCol>
                <a:gridCol w="2881836">
                  <a:extLst>
                    <a:ext uri="{9D8B030D-6E8A-4147-A177-3AD203B41FA5}">
                      <a16:colId xmlns:a16="http://schemas.microsoft.com/office/drawing/2014/main" val="4167210281"/>
                    </a:ext>
                  </a:extLst>
                </a:gridCol>
              </a:tblGrid>
              <a:tr h="411346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Title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Charter Date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0791023"/>
                  </a:ext>
                </a:extLst>
              </a:tr>
              <a:tr h="4113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East Coast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7/30/1959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696515"/>
                  </a:ext>
                </a:extLst>
              </a:tr>
              <a:tr h="4113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Central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3/20/1963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045149"/>
                  </a:ext>
                </a:extLst>
              </a:tr>
              <a:tr h="4113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Southwest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3/17/1965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664861"/>
                  </a:ext>
                </a:extLst>
              </a:tr>
              <a:tr h="4113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Europe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6/13/1970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907973"/>
                  </a:ext>
                </a:extLst>
              </a:tr>
              <a:tr h="4113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Southeast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1/20/1983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4515420"/>
                  </a:ext>
                </a:extLst>
              </a:tr>
              <a:tr h="4113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Northwest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2/23/1995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360855"/>
                  </a:ext>
                </a:extLst>
              </a:tr>
              <a:tr h="411346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Great Lakes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11/17/1995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105556"/>
                  </a:ext>
                </a:extLst>
              </a:tr>
              <a:tr h="411346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West Coast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9/18/2004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255862"/>
                  </a:ext>
                </a:extLst>
              </a:tr>
              <a:tr h="4113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Canadian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4/23/2009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11812"/>
                  </a:ext>
                </a:extLst>
              </a:tr>
              <a:tr h="411346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Indian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4/22/2021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210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536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B165A72-F7B7-40BB-8FD3-8A8D332CB20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alphaModFix am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8492" y="1170338"/>
            <a:ext cx="8608298" cy="4389500"/>
          </a:xfrm>
          <a:prstGeom prst="rect">
            <a:avLst/>
          </a:prstGeom>
        </p:spPr>
      </p:pic>
      <p:sp>
        <p:nvSpPr>
          <p:cNvPr id="28" name="5-Point Star 17">
            <a:extLst>
              <a:ext uri="{FF2B5EF4-FFF2-40B4-BE49-F238E27FC236}">
                <a16:creationId xmlns:a16="http://schemas.microsoft.com/office/drawing/2014/main" id="{88B75440-F202-4F17-A803-36C8E43CCA92}"/>
              </a:ext>
            </a:extLst>
          </p:cNvPr>
          <p:cNvSpPr>
            <a:spLocks noChangeAspect="1"/>
          </p:cNvSpPr>
          <p:nvPr/>
        </p:nvSpPr>
        <p:spPr>
          <a:xfrm>
            <a:off x="5716044" y="2431080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0" name="5-Point Star 17">
            <a:extLst>
              <a:ext uri="{FF2B5EF4-FFF2-40B4-BE49-F238E27FC236}">
                <a16:creationId xmlns:a16="http://schemas.microsoft.com/office/drawing/2014/main" id="{EA17E9C7-E242-4374-9FCA-1B7D2B5193D1}"/>
              </a:ext>
            </a:extLst>
          </p:cNvPr>
          <p:cNvSpPr>
            <a:spLocks noChangeAspect="1"/>
          </p:cNvSpPr>
          <p:nvPr/>
        </p:nvSpPr>
        <p:spPr>
          <a:xfrm>
            <a:off x="5838934" y="2676197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6388" name="Text Box 1066">
            <a:extLst>
              <a:ext uri="{FF2B5EF4-FFF2-40B4-BE49-F238E27FC236}">
                <a16:creationId xmlns:a16="http://schemas.microsoft.com/office/drawing/2014/main" id="{4F182F19-C2F0-427A-BB63-0FDCF114B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35031" y="4680285"/>
            <a:ext cx="1254792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6" spcCol="0">
            <a:norm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Australia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Austria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Belgium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Brazil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Canada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China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Czech Republic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Denmark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Finland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France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Germany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Greece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India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Indonesia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Israel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Italy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Japan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Korea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Netherlands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New Zealand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Norway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Qatar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Russia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Singapore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Slovenia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South Africa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Spain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Sweden</a:t>
            </a:r>
          </a:p>
          <a:p>
            <a:pPr algn="ctr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Switzerland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Thailand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Turkey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Ukraine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United Arab Emirates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United Kingdom</a:t>
            </a:r>
          </a:p>
          <a:p>
            <a:pPr algn="ctr" eaLnBrk="1" hangingPunct="1"/>
            <a:r>
              <a:rPr lang="en-US" alt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ahoma" panose="020B0604030504040204" pitchFamily="34" charset="0"/>
                <a:cs typeface="Calibri" panose="020F0502020204030204" pitchFamily="34" charset="0"/>
              </a:rPr>
              <a:t>United States</a:t>
            </a:r>
            <a:endParaRPr lang="en-US" alt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44F228-5446-4E6E-A99D-C83B06F49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5075"/>
            <a:ext cx="12191999" cy="15240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Organization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738439-1BC8-448A-A4DC-AE822B2F32E2}"/>
              </a:ext>
            </a:extLst>
          </p:cNvPr>
          <p:cNvSpPr/>
          <p:nvPr/>
        </p:nvSpPr>
        <p:spPr>
          <a:xfrm>
            <a:off x="837200" y="7174828"/>
            <a:ext cx="5446379" cy="9144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63500">
            <a:solidFill>
              <a:srgbClr val="FFC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C000"/>
                </a:solidFill>
              </a:rPr>
              <a:t>Members representing these countries</a:t>
            </a:r>
          </a:p>
        </p:txBody>
      </p:sp>
      <p:sp>
        <p:nvSpPr>
          <p:cNvPr id="13" name="5-Point Star 17">
            <a:extLst>
              <a:ext uri="{FF2B5EF4-FFF2-40B4-BE49-F238E27FC236}">
                <a16:creationId xmlns:a16="http://schemas.microsoft.com/office/drawing/2014/main" id="{6E9C719C-8EE7-4410-8261-F30E71BCA12D}"/>
              </a:ext>
            </a:extLst>
          </p:cNvPr>
          <p:cNvSpPr>
            <a:spLocks noChangeAspect="1"/>
          </p:cNvSpPr>
          <p:nvPr/>
        </p:nvSpPr>
        <p:spPr>
          <a:xfrm>
            <a:off x="8927463" y="4550453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4" name="5-Point Star 17">
            <a:extLst>
              <a:ext uri="{FF2B5EF4-FFF2-40B4-BE49-F238E27FC236}">
                <a16:creationId xmlns:a16="http://schemas.microsoft.com/office/drawing/2014/main" id="{85AA949F-4E7C-4753-B83C-D3B8841AEDF9}"/>
              </a:ext>
            </a:extLst>
          </p:cNvPr>
          <p:cNvSpPr>
            <a:spLocks noChangeAspect="1"/>
          </p:cNvSpPr>
          <p:nvPr/>
        </p:nvSpPr>
        <p:spPr>
          <a:xfrm>
            <a:off x="9692789" y="4824694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5-Point Star 17">
            <a:extLst>
              <a:ext uri="{FF2B5EF4-FFF2-40B4-BE49-F238E27FC236}">
                <a16:creationId xmlns:a16="http://schemas.microsoft.com/office/drawing/2014/main" id="{B6C8C5DD-B4B0-40BC-AE09-8BB5775E0EAD}"/>
              </a:ext>
            </a:extLst>
          </p:cNvPr>
          <p:cNvSpPr>
            <a:spLocks noChangeAspect="1"/>
          </p:cNvSpPr>
          <p:nvPr/>
        </p:nvSpPr>
        <p:spPr>
          <a:xfrm>
            <a:off x="8020549" y="3797055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6" name="5-Point Star 17">
            <a:extLst>
              <a:ext uri="{FF2B5EF4-FFF2-40B4-BE49-F238E27FC236}">
                <a16:creationId xmlns:a16="http://schemas.microsoft.com/office/drawing/2014/main" id="{BE5910C2-CFAB-490C-8D4C-E7CE49345CEE}"/>
              </a:ext>
            </a:extLst>
          </p:cNvPr>
          <p:cNvSpPr>
            <a:spLocks noChangeAspect="1"/>
          </p:cNvSpPr>
          <p:nvPr/>
        </p:nvSpPr>
        <p:spPr>
          <a:xfrm>
            <a:off x="8180296" y="3998141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7" name="5-Point Star 17">
            <a:extLst>
              <a:ext uri="{FF2B5EF4-FFF2-40B4-BE49-F238E27FC236}">
                <a16:creationId xmlns:a16="http://schemas.microsoft.com/office/drawing/2014/main" id="{086450E9-76FA-4EB5-A3AB-9A5E6B553B8D}"/>
              </a:ext>
            </a:extLst>
          </p:cNvPr>
          <p:cNvSpPr>
            <a:spLocks noChangeAspect="1"/>
          </p:cNvSpPr>
          <p:nvPr/>
        </p:nvSpPr>
        <p:spPr>
          <a:xfrm>
            <a:off x="8519570" y="2953603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999F1D6E-E959-4C1A-876E-A137EB64451E}"/>
              </a:ext>
            </a:extLst>
          </p:cNvPr>
          <p:cNvSpPr>
            <a:spLocks noChangeAspect="1"/>
          </p:cNvSpPr>
          <p:nvPr/>
        </p:nvSpPr>
        <p:spPr>
          <a:xfrm>
            <a:off x="8844740" y="2882911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9" name="5-Point Star 17">
            <a:extLst>
              <a:ext uri="{FF2B5EF4-FFF2-40B4-BE49-F238E27FC236}">
                <a16:creationId xmlns:a16="http://schemas.microsoft.com/office/drawing/2014/main" id="{12364D36-026E-48A2-BDB8-1E4F6CE93672}"/>
              </a:ext>
            </a:extLst>
          </p:cNvPr>
          <p:cNvSpPr>
            <a:spLocks noChangeAspect="1"/>
          </p:cNvSpPr>
          <p:nvPr/>
        </p:nvSpPr>
        <p:spPr>
          <a:xfrm>
            <a:off x="5867825" y="2565272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0" name="5-Point Star 17">
            <a:extLst>
              <a:ext uri="{FF2B5EF4-FFF2-40B4-BE49-F238E27FC236}">
                <a16:creationId xmlns:a16="http://schemas.microsoft.com/office/drawing/2014/main" id="{DA7AF242-16B4-4E97-AB02-54534D15B9E7}"/>
              </a:ext>
            </a:extLst>
          </p:cNvPr>
          <p:cNvSpPr>
            <a:spLocks noChangeAspect="1"/>
          </p:cNvSpPr>
          <p:nvPr/>
        </p:nvSpPr>
        <p:spPr>
          <a:xfrm>
            <a:off x="5857888" y="2790318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1" name="5-Point Star 17">
            <a:extLst>
              <a:ext uri="{FF2B5EF4-FFF2-40B4-BE49-F238E27FC236}">
                <a16:creationId xmlns:a16="http://schemas.microsoft.com/office/drawing/2014/main" id="{C38A6A39-7DCA-4A3E-992B-ECCAF4C7014C}"/>
              </a:ext>
            </a:extLst>
          </p:cNvPr>
          <p:cNvSpPr>
            <a:spLocks noChangeAspect="1"/>
          </p:cNvSpPr>
          <p:nvPr/>
        </p:nvSpPr>
        <p:spPr>
          <a:xfrm>
            <a:off x="5403275" y="2765589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2" name="5-Point Star 17">
            <a:extLst>
              <a:ext uri="{FF2B5EF4-FFF2-40B4-BE49-F238E27FC236}">
                <a16:creationId xmlns:a16="http://schemas.microsoft.com/office/drawing/2014/main" id="{A52624FA-855E-4B0F-948A-C71E80134418}"/>
              </a:ext>
            </a:extLst>
          </p:cNvPr>
          <p:cNvSpPr>
            <a:spLocks noChangeAspect="1"/>
          </p:cNvSpPr>
          <p:nvPr/>
        </p:nvSpPr>
        <p:spPr>
          <a:xfrm>
            <a:off x="5586903" y="2642356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3" name="5-Point Star 17">
            <a:extLst>
              <a:ext uri="{FF2B5EF4-FFF2-40B4-BE49-F238E27FC236}">
                <a16:creationId xmlns:a16="http://schemas.microsoft.com/office/drawing/2014/main" id="{520131A6-B7E4-4629-9398-99C52A69E26C}"/>
              </a:ext>
            </a:extLst>
          </p:cNvPr>
          <p:cNvSpPr>
            <a:spLocks noChangeAspect="1"/>
          </p:cNvSpPr>
          <p:nvPr/>
        </p:nvSpPr>
        <p:spPr>
          <a:xfrm>
            <a:off x="5652664" y="2493167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4" name="5-Point Star 17">
            <a:extLst>
              <a:ext uri="{FF2B5EF4-FFF2-40B4-BE49-F238E27FC236}">
                <a16:creationId xmlns:a16="http://schemas.microsoft.com/office/drawing/2014/main" id="{473C5748-2000-4A71-A51D-A6A0473FF5AA}"/>
              </a:ext>
            </a:extLst>
          </p:cNvPr>
          <p:cNvSpPr>
            <a:spLocks noChangeAspect="1"/>
          </p:cNvSpPr>
          <p:nvPr/>
        </p:nvSpPr>
        <p:spPr>
          <a:xfrm>
            <a:off x="5454422" y="2401973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5" name="5-Point Star 17">
            <a:extLst>
              <a:ext uri="{FF2B5EF4-FFF2-40B4-BE49-F238E27FC236}">
                <a16:creationId xmlns:a16="http://schemas.microsoft.com/office/drawing/2014/main" id="{BA3B49B8-73D1-4905-B0B8-D7BF460403D7}"/>
              </a:ext>
            </a:extLst>
          </p:cNvPr>
          <p:cNvSpPr>
            <a:spLocks noChangeAspect="1"/>
          </p:cNvSpPr>
          <p:nvPr/>
        </p:nvSpPr>
        <p:spPr>
          <a:xfrm>
            <a:off x="5727280" y="2677795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6" name="5-Point Star 17">
            <a:extLst>
              <a:ext uri="{FF2B5EF4-FFF2-40B4-BE49-F238E27FC236}">
                <a16:creationId xmlns:a16="http://schemas.microsoft.com/office/drawing/2014/main" id="{2402B7A6-8185-418D-847C-A6640B0218EE}"/>
              </a:ext>
            </a:extLst>
          </p:cNvPr>
          <p:cNvSpPr>
            <a:spLocks noChangeAspect="1"/>
          </p:cNvSpPr>
          <p:nvPr/>
        </p:nvSpPr>
        <p:spPr>
          <a:xfrm>
            <a:off x="6118218" y="2070045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7" name="5-Point Star 17">
            <a:extLst>
              <a:ext uri="{FF2B5EF4-FFF2-40B4-BE49-F238E27FC236}">
                <a16:creationId xmlns:a16="http://schemas.microsoft.com/office/drawing/2014/main" id="{878E5B9E-901F-437D-83A9-36B4053EECED}"/>
              </a:ext>
            </a:extLst>
          </p:cNvPr>
          <p:cNvSpPr>
            <a:spLocks noChangeAspect="1"/>
          </p:cNvSpPr>
          <p:nvPr/>
        </p:nvSpPr>
        <p:spPr>
          <a:xfrm>
            <a:off x="5892641" y="2177168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9" name="5-Point Star 17">
            <a:extLst>
              <a:ext uri="{FF2B5EF4-FFF2-40B4-BE49-F238E27FC236}">
                <a16:creationId xmlns:a16="http://schemas.microsoft.com/office/drawing/2014/main" id="{D167E23A-73EB-4814-9407-6B8DE5019D88}"/>
              </a:ext>
            </a:extLst>
          </p:cNvPr>
          <p:cNvSpPr>
            <a:spLocks noChangeAspect="1"/>
          </p:cNvSpPr>
          <p:nvPr/>
        </p:nvSpPr>
        <p:spPr>
          <a:xfrm>
            <a:off x="3640986" y="2547863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0" name="5-Point Star 17">
            <a:extLst>
              <a:ext uri="{FF2B5EF4-FFF2-40B4-BE49-F238E27FC236}">
                <a16:creationId xmlns:a16="http://schemas.microsoft.com/office/drawing/2014/main" id="{89398246-7806-4199-BFA5-4504C9F36C2A}"/>
              </a:ext>
            </a:extLst>
          </p:cNvPr>
          <p:cNvSpPr>
            <a:spLocks noChangeAspect="1"/>
          </p:cNvSpPr>
          <p:nvPr/>
        </p:nvSpPr>
        <p:spPr>
          <a:xfrm>
            <a:off x="6058002" y="4641326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1" name="5-Point Star 17">
            <a:extLst>
              <a:ext uri="{FF2B5EF4-FFF2-40B4-BE49-F238E27FC236}">
                <a16:creationId xmlns:a16="http://schemas.microsoft.com/office/drawing/2014/main" id="{EE9DD0A1-66E4-4F48-9F8C-7CB1598EC9CD}"/>
              </a:ext>
            </a:extLst>
          </p:cNvPr>
          <p:cNvSpPr>
            <a:spLocks noChangeAspect="1"/>
          </p:cNvSpPr>
          <p:nvPr/>
        </p:nvSpPr>
        <p:spPr>
          <a:xfrm>
            <a:off x="5760245" y="2607225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2" name="5-Point Star 17">
            <a:extLst>
              <a:ext uri="{FF2B5EF4-FFF2-40B4-BE49-F238E27FC236}">
                <a16:creationId xmlns:a16="http://schemas.microsoft.com/office/drawing/2014/main" id="{BB9BB003-D39C-4471-9C12-30C18BC4FBA2}"/>
              </a:ext>
            </a:extLst>
          </p:cNvPr>
          <p:cNvSpPr>
            <a:spLocks noChangeAspect="1"/>
          </p:cNvSpPr>
          <p:nvPr/>
        </p:nvSpPr>
        <p:spPr>
          <a:xfrm>
            <a:off x="5716043" y="2319569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3" name="5-Point Star 17">
            <a:extLst>
              <a:ext uri="{FF2B5EF4-FFF2-40B4-BE49-F238E27FC236}">
                <a16:creationId xmlns:a16="http://schemas.microsoft.com/office/drawing/2014/main" id="{61393392-036F-41CC-91C7-3330A890921E}"/>
              </a:ext>
            </a:extLst>
          </p:cNvPr>
          <p:cNvSpPr>
            <a:spLocks noChangeAspect="1"/>
          </p:cNvSpPr>
          <p:nvPr/>
        </p:nvSpPr>
        <p:spPr>
          <a:xfrm>
            <a:off x="6042981" y="2907575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4" name="5-Point Star 17">
            <a:extLst>
              <a:ext uri="{FF2B5EF4-FFF2-40B4-BE49-F238E27FC236}">
                <a16:creationId xmlns:a16="http://schemas.microsoft.com/office/drawing/2014/main" id="{7AC7AFE9-23BE-4014-88E4-2F84E4BB1454}"/>
              </a:ext>
            </a:extLst>
          </p:cNvPr>
          <p:cNvSpPr>
            <a:spLocks noChangeAspect="1"/>
          </p:cNvSpPr>
          <p:nvPr/>
        </p:nvSpPr>
        <p:spPr>
          <a:xfrm>
            <a:off x="6359085" y="3038271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5" name="5-Point Star 17">
            <a:extLst>
              <a:ext uri="{FF2B5EF4-FFF2-40B4-BE49-F238E27FC236}">
                <a16:creationId xmlns:a16="http://schemas.microsoft.com/office/drawing/2014/main" id="{057458ED-A222-465A-A684-ADF7767D66E9}"/>
              </a:ext>
            </a:extLst>
          </p:cNvPr>
          <p:cNvSpPr>
            <a:spLocks noChangeAspect="1"/>
          </p:cNvSpPr>
          <p:nvPr/>
        </p:nvSpPr>
        <p:spPr>
          <a:xfrm>
            <a:off x="6752976" y="3204782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6" name="5-Point Star 17">
            <a:extLst>
              <a:ext uri="{FF2B5EF4-FFF2-40B4-BE49-F238E27FC236}">
                <a16:creationId xmlns:a16="http://schemas.microsoft.com/office/drawing/2014/main" id="{DAF30FBC-B0B8-44FB-B5BB-C216480A184D}"/>
              </a:ext>
            </a:extLst>
          </p:cNvPr>
          <p:cNvSpPr>
            <a:spLocks noChangeAspect="1"/>
          </p:cNvSpPr>
          <p:nvPr/>
        </p:nvSpPr>
        <p:spPr>
          <a:xfrm>
            <a:off x="8256433" y="1965791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7" name="5-Point Star 17">
            <a:extLst>
              <a:ext uri="{FF2B5EF4-FFF2-40B4-BE49-F238E27FC236}">
                <a16:creationId xmlns:a16="http://schemas.microsoft.com/office/drawing/2014/main" id="{9E8BCB76-0460-435D-87A4-D197311D5C5E}"/>
              </a:ext>
            </a:extLst>
          </p:cNvPr>
          <p:cNvSpPr>
            <a:spLocks noChangeAspect="1"/>
          </p:cNvSpPr>
          <p:nvPr/>
        </p:nvSpPr>
        <p:spPr>
          <a:xfrm>
            <a:off x="7948935" y="3504543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8" name="5-Point Star 17">
            <a:extLst>
              <a:ext uri="{FF2B5EF4-FFF2-40B4-BE49-F238E27FC236}">
                <a16:creationId xmlns:a16="http://schemas.microsoft.com/office/drawing/2014/main" id="{B42FD349-48D3-4552-9AE5-5281E432A95C}"/>
              </a:ext>
            </a:extLst>
          </p:cNvPr>
          <p:cNvSpPr>
            <a:spLocks noChangeAspect="1"/>
          </p:cNvSpPr>
          <p:nvPr/>
        </p:nvSpPr>
        <p:spPr>
          <a:xfrm>
            <a:off x="6274103" y="2835470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9" name="5-Point Star 17">
            <a:extLst>
              <a:ext uri="{FF2B5EF4-FFF2-40B4-BE49-F238E27FC236}">
                <a16:creationId xmlns:a16="http://schemas.microsoft.com/office/drawing/2014/main" id="{1CE693C0-9CCE-45F3-A505-BF5A5941167B}"/>
              </a:ext>
            </a:extLst>
          </p:cNvPr>
          <p:cNvSpPr>
            <a:spLocks noChangeAspect="1"/>
          </p:cNvSpPr>
          <p:nvPr/>
        </p:nvSpPr>
        <p:spPr>
          <a:xfrm>
            <a:off x="6820730" y="3220879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1" name="5-Point Star 17">
            <a:extLst>
              <a:ext uri="{FF2B5EF4-FFF2-40B4-BE49-F238E27FC236}">
                <a16:creationId xmlns:a16="http://schemas.microsoft.com/office/drawing/2014/main" id="{1A8AA5B6-DC89-4789-9863-781D02FDAC71}"/>
              </a:ext>
            </a:extLst>
          </p:cNvPr>
          <p:cNvSpPr>
            <a:spLocks noChangeAspect="1"/>
          </p:cNvSpPr>
          <p:nvPr/>
        </p:nvSpPr>
        <p:spPr>
          <a:xfrm>
            <a:off x="3167871" y="2844628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2" name="5-Point Star 17">
            <a:extLst>
              <a:ext uri="{FF2B5EF4-FFF2-40B4-BE49-F238E27FC236}">
                <a16:creationId xmlns:a16="http://schemas.microsoft.com/office/drawing/2014/main" id="{C521EC6B-F94C-48F7-A6A2-7F78202E5F83}"/>
              </a:ext>
            </a:extLst>
          </p:cNvPr>
          <p:cNvSpPr>
            <a:spLocks noChangeAspect="1"/>
          </p:cNvSpPr>
          <p:nvPr/>
        </p:nvSpPr>
        <p:spPr>
          <a:xfrm>
            <a:off x="5694399" y="2132142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3" name="5-Point Star 17">
            <a:extLst>
              <a:ext uri="{FF2B5EF4-FFF2-40B4-BE49-F238E27FC236}">
                <a16:creationId xmlns:a16="http://schemas.microsoft.com/office/drawing/2014/main" id="{C9143EB4-70B1-4C81-81A5-6BBAB7A2E7FE}"/>
              </a:ext>
            </a:extLst>
          </p:cNvPr>
          <p:cNvSpPr>
            <a:spLocks noChangeAspect="1"/>
          </p:cNvSpPr>
          <p:nvPr/>
        </p:nvSpPr>
        <p:spPr>
          <a:xfrm>
            <a:off x="8053687" y="2979679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4" name="5-Point Star 17">
            <a:extLst>
              <a:ext uri="{FF2B5EF4-FFF2-40B4-BE49-F238E27FC236}">
                <a16:creationId xmlns:a16="http://schemas.microsoft.com/office/drawing/2014/main" id="{C927D132-4B2F-451E-9DB2-9F680BF6F5C4}"/>
              </a:ext>
            </a:extLst>
          </p:cNvPr>
          <p:cNvSpPr>
            <a:spLocks noChangeAspect="1"/>
          </p:cNvSpPr>
          <p:nvPr/>
        </p:nvSpPr>
        <p:spPr>
          <a:xfrm>
            <a:off x="4479186" y="4151530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5" name="5-Point Star 17">
            <a:extLst>
              <a:ext uri="{FF2B5EF4-FFF2-40B4-BE49-F238E27FC236}">
                <a16:creationId xmlns:a16="http://schemas.microsoft.com/office/drawing/2014/main" id="{63CCA3DF-D9D7-4987-B7D2-006F648FD2C1}"/>
              </a:ext>
            </a:extLst>
          </p:cNvPr>
          <p:cNvSpPr>
            <a:spLocks noChangeAspect="1"/>
          </p:cNvSpPr>
          <p:nvPr/>
        </p:nvSpPr>
        <p:spPr>
          <a:xfrm>
            <a:off x="7382642" y="3268761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5-Point Star 17">
            <a:extLst>
              <a:ext uri="{FF2B5EF4-FFF2-40B4-BE49-F238E27FC236}">
                <a16:creationId xmlns:a16="http://schemas.microsoft.com/office/drawing/2014/main" id="{B66BEBE1-F2CD-5E62-CBA1-5EB9C76325F3}"/>
              </a:ext>
            </a:extLst>
          </p:cNvPr>
          <p:cNvSpPr>
            <a:spLocks noChangeAspect="1"/>
          </p:cNvSpPr>
          <p:nvPr/>
        </p:nvSpPr>
        <p:spPr>
          <a:xfrm>
            <a:off x="6289613" y="2531988"/>
            <a:ext cx="165361" cy="144209"/>
          </a:xfrm>
          <a:prstGeom prst="star5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63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BB7D057-5D88-6649-A9B8-422ED842B599}"/>
              </a:ext>
            </a:extLst>
          </p:cNvPr>
          <p:cNvGraphicFramePr/>
          <p:nvPr/>
        </p:nvGraphicFramePr>
        <p:xfrm>
          <a:off x="576010" y="1774217"/>
          <a:ext cx="7176983" cy="4584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E5F47DB-60BD-4B24-AA16-BEC46FB92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29182"/>
              </p:ext>
            </p:extLst>
          </p:nvPr>
        </p:nvGraphicFramePr>
        <p:xfrm>
          <a:off x="7929916" y="1774217"/>
          <a:ext cx="3763387" cy="255831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77076">
                  <a:extLst>
                    <a:ext uri="{9D8B030D-6E8A-4147-A177-3AD203B41FA5}">
                      <a16:colId xmlns:a16="http://schemas.microsoft.com/office/drawing/2014/main" val="721683232"/>
                    </a:ext>
                  </a:extLst>
                </a:gridCol>
                <a:gridCol w="686311">
                  <a:extLst>
                    <a:ext uri="{9D8B030D-6E8A-4147-A177-3AD203B41FA5}">
                      <a16:colId xmlns:a16="http://schemas.microsoft.com/office/drawing/2014/main" val="71941466"/>
                    </a:ext>
                  </a:extLst>
                </a:gridCol>
              </a:tblGrid>
              <a:tr h="2735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As of December 2023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718768"/>
                  </a:ext>
                </a:extLst>
              </a:tr>
              <a:tr h="27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Honorary Fellow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206104"/>
                  </a:ext>
                </a:extLst>
              </a:tr>
              <a:tr h="27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Fellow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247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898573"/>
                  </a:ext>
                </a:extLst>
              </a:tr>
              <a:tr h="27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Associate Fellow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384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7971044"/>
                  </a:ext>
                </a:extLst>
              </a:tr>
              <a:tr h="282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Member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1427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901517"/>
                  </a:ext>
                </a:extLst>
              </a:tr>
              <a:tr h="27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Associate Member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267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337885"/>
                  </a:ext>
                </a:extLst>
              </a:tr>
              <a:tr h="27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Prov. Associate Member*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013756"/>
                  </a:ext>
                </a:extLst>
              </a:tr>
              <a:tr h="27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 Total: 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2480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385265"/>
                  </a:ext>
                </a:extLst>
              </a:tr>
              <a:tr h="273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dirty="0">
                          <a:solidFill>
                            <a:srgbClr val="FFFF00"/>
                          </a:solidFill>
                          <a:latin typeface="+mn-lt"/>
                          <a:cs typeface="Calibri" panose="020F0502020204030204" pitchFamily="34" charset="0"/>
                        </a:rPr>
                        <a:t> Corporate Members: 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825302"/>
                  </a:ext>
                </a:extLst>
              </a:tr>
            </a:tbl>
          </a:graphicData>
        </a:graphic>
      </p:graphicFrame>
      <p:sp>
        <p:nvSpPr>
          <p:cNvPr id="12" name="Title 2">
            <a:extLst>
              <a:ext uri="{FF2B5EF4-FFF2-40B4-BE49-F238E27FC236}">
                <a16:creationId xmlns:a16="http://schemas.microsoft.com/office/drawing/2014/main" id="{AD2C9169-6CD5-E015-E5FC-70E47113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302"/>
            <a:ext cx="12192000" cy="1524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Membership Data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CE5AA5-053D-84D6-18B7-859A509BB5BA}"/>
              </a:ext>
            </a:extLst>
          </p:cNvPr>
          <p:cNvSpPr txBox="1"/>
          <p:nvPr/>
        </p:nvSpPr>
        <p:spPr>
          <a:xfrm>
            <a:off x="7929916" y="4565558"/>
            <a:ext cx="37633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* Provisional Associate Member is not a grade, rather a temporary recognition of potential new Associate Members and Members.</a:t>
            </a:r>
          </a:p>
        </p:txBody>
      </p:sp>
    </p:spTree>
    <p:extLst>
      <p:ext uri="{BB962C8B-B14F-4D97-AF65-F5344CB8AC3E}">
        <p14:creationId xmlns:p14="http://schemas.microsoft.com/office/powerpoint/2010/main" val="3325678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888"/>
            <a:ext cx="12192000" cy="1524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SETP Foundation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45" y="1592826"/>
            <a:ext cx="10967910" cy="4159046"/>
          </a:xfrm>
        </p:spPr>
        <p:txBody>
          <a:bodyPr>
            <a:noAutofit/>
          </a:bodyPr>
          <a:lstStyle/>
          <a:p>
            <a:r>
              <a:rPr lang="en-US" b="1" dirty="0">
                <a:ln w="9525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SETPF Vision</a:t>
            </a:r>
          </a:p>
          <a:p>
            <a:pPr lvl="1"/>
            <a:r>
              <a:rPr lang="en-US" i="0" dirty="0">
                <a:solidFill>
                  <a:srgbClr val="FFFF00"/>
                </a:solidFill>
                <a:effectLst/>
              </a:rPr>
              <a:t>To support the Society of Experimental Test Pilots by providing flight test </a:t>
            </a:r>
            <a:r>
              <a:rPr lang="en-US" b="1" i="0" dirty="0">
                <a:solidFill>
                  <a:srgbClr val="FFFF00"/>
                </a:solidFill>
                <a:effectLst/>
              </a:rPr>
              <a:t>education</a:t>
            </a:r>
            <a:r>
              <a:rPr lang="en-US" i="0" dirty="0">
                <a:solidFill>
                  <a:srgbClr val="FFFF00"/>
                </a:solidFill>
                <a:effectLst/>
              </a:rPr>
              <a:t>, mentoring our youth, promoting </a:t>
            </a:r>
            <a:r>
              <a:rPr lang="en-US" b="1" i="0" dirty="0">
                <a:solidFill>
                  <a:srgbClr val="FFFF00"/>
                </a:solidFill>
                <a:effectLst/>
              </a:rPr>
              <a:t>flight test safety</a:t>
            </a:r>
            <a:r>
              <a:rPr lang="en-US" i="0" dirty="0">
                <a:solidFill>
                  <a:srgbClr val="FFFF00"/>
                </a:solidFill>
                <a:effectLst/>
              </a:rPr>
              <a:t>, and preserving flight test </a:t>
            </a:r>
            <a:r>
              <a:rPr lang="en-US" b="1" i="0" dirty="0">
                <a:solidFill>
                  <a:srgbClr val="FFFF00"/>
                </a:solidFill>
                <a:effectLst/>
              </a:rPr>
              <a:t>history</a:t>
            </a:r>
            <a:r>
              <a:rPr lang="en-US" i="0" dirty="0">
                <a:solidFill>
                  <a:srgbClr val="FFFF00"/>
                </a:solidFill>
                <a:effectLst/>
              </a:rPr>
              <a:t>.</a:t>
            </a:r>
          </a:p>
          <a:p>
            <a:pPr lvl="1"/>
            <a:endParaRPr lang="en-US" i="0" dirty="0">
              <a:solidFill>
                <a:srgbClr val="FFFF00"/>
              </a:solidFill>
              <a:effectLst/>
            </a:endParaRPr>
          </a:p>
          <a:p>
            <a:r>
              <a:rPr lang="en-US" altLang="fr-FR" b="1" dirty="0">
                <a:solidFill>
                  <a:srgbClr val="FFFF00"/>
                </a:solidFill>
              </a:rPr>
              <a:t>Supports SETP by:</a:t>
            </a:r>
          </a:p>
          <a:p>
            <a:pPr lvl="1"/>
            <a:r>
              <a:rPr lang="en-US" altLang="fr-FR" dirty="0">
                <a:solidFill>
                  <a:srgbClr val="FFFF00"/>
                </a:solidFill>
              </a:rPr>
              <a:t>Providing flight test education and youth mentoring; Education/Mentoring Committee</a:t>
            </a:r>
          </a:p>
          <a:p>
            <a:pPr lvl="1"/>
            <a:r>
              <a:rPr lang="en-US" altLang="fr-FR" dirty="0">
                <a:solidFill>
                  <a:srgbClr val="FFFF00"/>
                </a:solidFill>
              </a:rPr>
              <a:t>Promoting flight test safety; joint Flight Test Safety Committee</a:t>
            </a:r>
          </a:p>
          <a:p>
            <a:pPr lvl="1"/>
            <a:r>
              <a:rPr lang="en-US" altLang="fr-FR" dirty="0">
                <a:solidFill>
                  <a:srgbClr val="FFFF00"/>
                </a:solidFill>
              </a:rPr>
              <a:t>Preserving SETP and flight test history; Historical Committee</a:t>
            </a:r>
          </a:p>
          <a:p>
            <a:pPr lvl="1"/>
            <a:endParaRPr lang="en-US" sz="2000" u="sng" dirty="0">
              <a:ln w="9525">
                <a:noFill/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6389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9A3D325-81BF-BEC6-CA27-FD40975C1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888"/>
            <a:ext cx="12192000" cy="1524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SETP Scholarship Foundation</a:t>
            </a:r>
            <a:endParaRPr lang="en-US" sz="4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29159" y="1594861"/>
            <a:ext cx="10933682" cy="4923926"/>
          </a:xfrm>
        </p:spPr>
        <p:txBody>
          <a:bodyPr anchor="t">
            <a:noAutofit/>
          </a:bodyPr>
          <a:lstStyle/>
          <a:p>
            <a:r>
              <a:rPr lang="en-US" altLang="en-US" b="1" dirty="0">
                <a:solidFill>
                  <a:srgbClr val="FFFF00"/>
                </a:solidFill>
              </a:rPr>
              <a:t>Provides educational assistance to children and families of deceased or disabled Society members and living member’s children 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$4.2M Total awards given to date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187 Students of deceased members from 8 Countries assisted : </a:t>
            </a:r>
            <a:r>
              <a:rPr lang="en-US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Canada, France, Indonesia, Israel, New Zealand, Russia, South Africa, USA</a:t>
            </a:r>
          </a:p>
          <a:p>
            <a:pPr lvl="1"/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$407K distributed among 140 </a:t>
            </a:r>
            <a:r>
              <a:rPr lang="en-US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</a:t>
            </a: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member’s eligible children</a:t>
            </a:r>
          </a:p>
          <a:p>
            <a:pPr lvl="1"/>
            <a:endParaRPr 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benefit extends to the families all SETP members, regardless of member’s cause of death or disability</a:t>
            </a:r>
          </a:p>
        </p:txBody>
      </p:sp>
    </p:spTree>
    <p:extLst>
      <p:ext uri="{BB962C8B-B14F-4D97-AF65-F5344CB8AC3E}">
        <p14:creationId xmlns:p14="http://schemas.microsoft.com/office/powerpoint/2010/main" val="366022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9274059-E6F7-8B60-8B80-706C1D68B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0317" y="3689234"/>
            <a:ext cx="3865329" cy="2585772"/>
          </a:xfrm>
          <a:prstGeom prst="rect">
            <a:avLst/>
          </a:prstGeom>
        </p:spPr>
      </p:pic>
      <p:sp>
        <p:nvSpPr>
          <p:cNvPr id="31746" name="Rectangle 2">
            <a:extLst>
              <a:ext uri="{FF2B5EF4-FFF2-40B4-BE49-F238E27FC236}">
                <a16:creationId xmlns:a16="http://schemas.microsoft.com/office/drawing/2014/main" id="{A443DE4B-CA6F-44A9-935C-F523D80F0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385" y="1451788"/>
            <a:ext cx="8292791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US" altLang="fr-FR" sz="1200" b="1" dirty="0">
              <a:solidFill>
                <a:srgbClr val="FFFF00"/>
              </a:solidFill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39730D68-D4A3-F0B3-0969-94DDA6F9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302"/>
            <a:ext cx="12192000" cy="1524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Professional Society of Test Pilots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72237" y="1575128"/>
            <a:ext cx="7822545" cy="498850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altLang="fr-FR" b="1" dirty="0">
                <a:solidFill>
                  <a:srgbClr val="FFFF00"/>
                </a:solidFill>
              </a:rPr>
              <a:t>Networking</a:t>
            </a:r>
          </a:p>
          <a:p>
            <a:pPr lvl="1">
              <a:lnSpc>
                <a:spcPct val="110000"/>
              </a:lnSpc>
            </a:pPr>
            <a:r>
              <a:rPr lang="en-US" altLang="fr-FR" dirty="0">
                <a:solidFill>
                  <a:srgbClr val="FFFF00"/>
                </a:solidFill>
              </a:rPr>
              <a:t>Direct invitation to local events</a:t>
            </a:r>
          </a:p>
          <a:p>
            <a:pPr lvl="1">
              <a:lnSpc>
                <a:spcPct val="110000"/>
              </a:lnSpc>
            </a:pPr>
            <a:r>
              <a:rPr lang="en-US" altLang="fr-FR" dirty="0">
                <a:solidFill>
                  <a:srgbClr val="FFFF00"/>
                </a:solidFill>
              </a:rPr>
              <a:t>Discounts to symposia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fr-FR" b="1" dirty="0">
                <a:solidFill>
                  <a:srgbClr val="FFFF00"/>
                </a:solidFill>
              </a:rPr>
              <a:t>Industry Connectivity</a:t>
            </a:r>
          </a:p>
          <a:p>
            <a:pPr lvl="1">
              <a:lnSpc>
                <a:spcPct val="110000"/>
              </a:lnSpc>
            </a:pPr>
            <a:r>
              <a:rPr lang="en-US" altLang="fr-FR" dirty="0">
                <a:solidFill>
                  <a:srgbClr val="FFFF00"/>
                </a:solidFill>
              </a:rPr>
              <a:t>Online roster of individual and corporate members with search functions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fr-FR" b="1" dirty="0">
                <a:solidFill>
                  <a:srgbClr val="FFFF00"/>
                </a:solidFill>
              </a:rPr>
              <a:t>Employment Opportunities</a:t>
            </a:r>
          </a:p>
          <a:p>
            <a:pPr lvl="1">
              <a:lnSpc>
                <a:spcPct val="110000"/>
              </a:lnSpc>
            </a:pPr>
            <a:r>
              <a:rPr lang="en-US" altLang="fr-FR" dirty="0">
                <a:solidFill>
                  <a:srgbClr val="FFFF00"/>
                </a:solidFill>
              </a:rPr>
              <a:t>Corporate and non-corporate members and non-members advertise targeted job openings</a:t>
            </a:r>
          </a:p>
          <a:p>
            <a:pPr lvl="1">
              <a:lnSpc>
                <a:spcPct val="110000"/>
              </a:lnSpc>
            </a:pPr>
            <a:r>
              <a:rPr lang="en-US" altLang="fr-FR" dirty="0">
                <a:solidFill>
                  <a:srgbClr val="FFFF00"/>
                </a:solidFill>
              </a:rPr>
              <a:t>Many hiring managers look to SETP as an insider LinkedIn</a:t>
            </a:r>
          </a:p>
          <a:p>
            <a:pPr lvl="1">
              <a:lnSpc>
                <a:spcPct val="110000"/>
              </a:lnSpc>
            </a:pPr>
            <a:r>
              <a:rPr lang="en-US" altLang="fr-FR" dirty="0">
                <a:solidFill>
                  <a:srgbClr val="FFFF00"/>
                </a:solidFill>
              </a:rPr>
              <a:t>Accessible via website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E9B817-2543-4767-8957-CD7A7889803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85991">
            <a:off x="8652971" y="1558401"/>
            <a:ext cx="2609808" cy="19573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03094" y="1495584"/>
            <a:ext cx="3175535" cy="2461827"/>
            <a:chOff x="8564043" y="1217291"/>
            <a:chExt cx="3175535" cy="2461827"/>
          </a:xfrm>
        </p:grpSpPr>
        <p:pic>
          <p:nvPicPr>
            <p:cNvPr id="29699" name="Picture 3" descr="amj2000">
              <a:extLst>
                <a:ext uri="{FF2B5EF4-FFF2-40B4-BE49-F238E27FC236}">
                  <a16:creationId xmlns:a16="http://schemas.microsoft.com/office/drawing/2014/main" id="{899F506E-E7A3-4DEA-B4BA-0AAF411259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64043" y="1217291"/>
              <a:ext cx="2520950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1" name="Picture 1">
              <a:extLst>
                <a:ext uri="{FF2B5EF4-FFF2-40B4-BE49-F238E27FC236}">
                  <a16:creationId xmlns:a16="http://schemas.microsoft.com/office/drawing/2014/main" id="{86FEAE63-96E3-42F3-8AB1-BAE5CCA9DB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9603" y="2155118"/>
              <a:ext cx="2339975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2">
            <a:extLst>
              <a:ext uri="{FF2B5EF4-FFF2-40B4-BE49-F238E27FC236}">
                <a16:creationId xmlns:a16="http://schemas.microsoft.com/office/drawing/2014/main" id="{297A2CAE-0F11-CD2A-0820-D45C8597C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302"/>
            <a:ext cx="12192000" cy="1524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Access to Knowledge and Support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54539" y="1586925"/>
            <a:ext cx="7814209" cy="4129550"/>
          </a:xfrm>
        </p:spPr>
        <p:txBody>
          <a:bodyPr>
            <a:noAutofit/>
          </a:bodyPr>
          <a:lstStyle/>
          <a:p>
            <a:r>
              <a:rPr lang="en-US" altLang="fr-FR" b="1" dirty="0">
                <a:solidFill>
                  <a:srgbClr val="FFFF00"/>
                </a:solidFill>
              </a:rPr>
              <a:t>SETP Paper Data Base </a:t>
            </a:r>
          </a:p>
          <a:p>
            <a:pPr lvl="1"/>
            <a:r>
              <a:rPr lang="en-US" altLang="fr-FR" dirty="0">
                <a:solidFill>
                  <a:srgbClr val="FFFF00"/>
                </a:solidFill>
              </a:rPr>
              <a:t>Over 1,800 papers online and searchable</a:t>
            </a:r>
          </a:p>
          <a:p>
            <a:pPr lvl="1"/>
            <a:r>
              <a:rPr lang="en-US" altLang="fr-FR" dirty="0">
                <a:solidFill>
                  <a:srgbClr val="FFFF00"/>
                </a:solidFill>
              </a:rPr>
              <a:t>Access to SFTE member database</a:t>
            </a:r>
          </a:p>
          <a:p>
            <a:r>
              <a:rPr lang="en-US" altLang="fr-FR" b="1" dirty="0">
                <a:solidFill>
                  <a:srgbClr val="FFFF00"/>
                </a:solidFill>
              </a:rPr>
              <a:t>Video Podcasts</a:t>
            </a:r>
          </a:p>
          <a:p>
            <a:pPr lvl="1"/>
            <a:r>
              <a:rPr lang="en-US" altLang="fr-FR" dirty="0">
                <a:solidFill>
                  <a:srgbClr val="FFFF00"/>
                </a:solidFill>
              </a:rPr>
              <a:t>Symposia presentations: 2009 and later</a:t>
            </a:r>
          </a:p>
          <a:p>
            <a:r>
              <a:rPr lang="en-US" altLang="fr-FR" b="1" dirty="0">
                <a:solidFill>
                  <a:srgbClr val="FFFF00"/>
                </a:solidFill>
              </a:rPr>
              <a:t>Oral Histories</a:t>
            </a:r>
          </a:p>
          <a:p>
            <a:pPr lvl="1"/>
            <a:r>
              <a:rPr lang="en-US" altLang="fr-FR" dirty="0">
                <a:solidFill>
                  <a:srgbClr val="FFFF00"/>
                </a:solidFill>
              </a:rPr>
              <a:t>Continually capturing senior members</a:t>
            </a:r>
          </a:p>
          <a:p>
            <a:r>
              <a:rPr lang="en-US" altLang="en-US" b="1" dirty="0">
                <a:solidFill>
                  <a:srgbClr val="FFFF00"/>
                </a:solidFill>
              </a:rPr>
              <a:t>Publications</a:t>
            </a:r>
          </a:p>
          <a:p>
            <a:pPr lvl="1"/>
            <a:r>
              <a:rPr lang="en-US" altLang="en-US" dirty="0">
                <a:solidFill>
                  <a:srgbClr val="FFFF00"/>
                </a:solidFill>
              </a:rPr>
              <a:t>COCKPIT</a:t>
            </a:r>
            <a:r>
              <a:rPr lang="en-US" altLang="en-US" b="1" i="1" dirty="0">
                <a:solidFill>
                  <a:srgbClr val="FFFF00"/>
                </a:solidFill>
              </a:rPr>
              <a:t> </a:t>
            </a:r>
            <a:r>
              <a:rPr lang="en-US" altLang="en-US" dirty="0">
                <a:solidFill>
                  <a:srgbClr val="FFFF00"/>
                </a:solidFill>
              </a:rPr>
              <a:t>Magazine</a:t>
            </a:r>
          </a:p>
          <a:p>
            <a:pPr lvl="1"/>
            <a:r>
              <a:rPr lang="en-US" altLang="en-US" dirty="0">
                <a:solidFill>
                  <a:srgbClr val="FFFF00"/>
                </a:solidFill>
              </a:rPr>
              <a:t>Newsletters, e-Mail updates  and misc. mailings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DF9-92A4-4287-A1DA-31C38E6F52E3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616297-F4FA-480F-BE5F-17C0D0FDF0C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529" y="4196305"/>
            <a:ext cx="3170664" cy="24134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7553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CBF5FD56-9376-9388-26BE-571996598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302"/>
            <a:ext cx="12192000" cy="1524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How to Join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2237" y="1586927"/>
            <a:ext cx="10364935" cy="46014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FFFF00"/>
                </a:solidFill>
              </a:rPr>
              <a:t>You must be </a:t>
            </a:r>
            <a:r>
              <a:rPr lang="en-US" b="1" i="1" dirty="0">
                <a:solidFill>
                  <a:srgbClr val="FFFF00"/>
                </a:solidFill>
              </a:rPr>
              <a:t>ACTIVELY ENGAGED</a:t>
            </a:r>
            <a:r>
              <a:rPr lang="en-US" b="1" dirty="0">
                <a:solidFill>
                  <a:srgbClr val="FFFF00"/>
                </a:solidFill>
              </a:rPr>
              <a:t> in flight test activities for any application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FFFF00"/>
                </a:solidFill>
              </a:rPr>
              <a:t>This Constitutional requirement, difficult to change, has important historical roots about who controls the Society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FFFF00"/>
                </a:solidFill>
              </a:rPr>
              <a:t>Don’t postpone and regret it later!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FFFF00"/>
                </a:solidFill>
              </a:rPr>
              <a:t>As a new test pilot school graduate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FFFF00"/>
                </a:solidFill>
              </a:rPr>
              <a:t>Join SETP immediately by submitting your provisional Associate Member (</a:t>
            </a:r>
            <a:r>
              <a:rPr lang="en-US" dirty="0" err="1">
                <a:solidFill>
                  <a:srgbClr val="FFFF00"/>
                </a:solidFill>
              </a:rPr>
              <a:t>pAM</a:t>
            </a:r>
            <a:r>
              <a:rPr lang="en-US" dirty="0">
                <a:solidFill>
                  <a:srgbClr val="FFFF00"/>
                </a:solidFill>
              </a:rPr>
              <a:t>) application, enjoy all Associate Member benefits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FFFF00"/>
                </a:solidFill>
              </a:rPr>
              <a:t>No dues first year, Associate Member dues for year 2 and 3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FFFF00"/>
                </a:solidFill>
              </a:rPr>
              <a:t>Apply for full membership within 3 years, during first test tour</a:t>
            </a:r>
          </a:p>
          <a:p>
            <a:pPr lvl="2">
              <a:lnSpc>
                <a:spcPct val="120000"/>
              </a:lnSpc>
            </a:pPr>
            <a:r>
              <a:rPr lang="en-US" dirty="0">
                <a:solidFill>
                  <a:srgbClr val="FFFF00"/>
                </a:solidFill>
              </a:rPr>
              <a:t>Associate Member (AM) </a:t>
            </a:r>
          </a:p>
          <a:p>
            <a:pPr lvl="2">
              <a:lnSpc>
                <a:spcPct val="120000"/>
              </a:lnSpc>
            </a:pPr>
            <a:r>
              <a:rPr lang="en-US" dirty="0">
                <a:solidFill>
                  <a:srgbClr val="FFFF00"/>
                </a:solidFill>
              </a:rPr>
              <a:t>Member (M)</a:t>
            </a:r>
          </a:p>
        </p:txBody>
      </p:sp>
    </p:spTree>
    <p:extLst>
      <p:ext uri="{BB962C8B-B14F-4D97-AF65-F5344CB8AC3E}">
        <p14:creationId xmlns:p14="http://schemas.microsoft.com/office/powerpoint/2010/main" val="67654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B0CA00EC-6E78-23EC-63F4-CB766760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302"/>
            <a:ext cx="12192000" cy="1524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Initial Membership Grades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9935" y="1581028"/>
            <a:ext cx="10763865" cy="4636891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Associate Member (AM)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6 months/6 qualifying </a:t>
            </a:r>
            <a:r>
              <a:rPr lang="en-US" dirty="0">
                <a:solidFill>
                  <a:srgbClr val="FFFF00"/>
                </a:solidFill>
              </a:rPr>
              <a:t>flights as P/CP in </a:t>
            </a:r>
            <a:r>
              <a:rPr lang="en-US" b="1" dirty="0">
                <a:solidFill>
                  <a:srgbClr val="FFFF00"/>
                </a:solidFill>
              </a:rPr>
              <a:t>Experimental or Developmental </a:t>
            </a:r>
            <a:r>
              <a:rPr lang="en-US" dirty="0">
                <a:solidFill>
                  <a:srgbClr val="FFFF00"/>
                </a:solidFill>
              </a:rPr>
              <a:t>Testing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24 months as Pilot in Production Flight Testing (6 months credit if TPS graduate)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12 months as Pilot for Engineering </a:t>
            </a:r>
            <a:r>
              <a:rPr lang="en-US" dirty="0" err="1">
                <a:solidFill>
                  <a:srgbClr val="FFFF00"/>
                </a:solidFill>
              </a:rPr>
              <a:t>Evals</a:t>
            </a:r>
            <a:r>
              <a:rPr lang="en-US" dirty="0">
                <a:solidFill>
                  <a:srgbClr val="FFFF00"/>
                </a:solidFill>
              </a:rPr>
              <a:t> (6 months credit if TPS graduate)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12 months as Pilot in Astronaut Training and TPS graduate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Provisional Status Offered: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Recognized Test Pilot School Graduate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Attain Associate Member or Member criteria within 3 years and apply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No dues first year</a:t>
            </a:r>
          </a:p>
          <a:p>
            <a:r>
              <a:rPr lang="en-US" b="1" dirty="0">
                <a:solidFill>
                  <a:srgbClr val="FFFF00"/>
                </a:solidFill>
              </a:rPr>
              <a:t>Member (M)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12 months/12 qualifying </a:t>
            </a:r>
            <a:r>
              <a:rPr lang="en-US" dirty="0">
                <a:solidFill>
                  <a:srgbClr val="FFFF00"/>
                </a:solidFill>
              </a:rPr>
              <a:t>flights as Pilot in </a:t>
            </a:r>
            <a:r>
              <a:rPr lang="en-US" b="1" dirty="0">
                <a:solidFill>
                  <a:srgbClr val="FFFF00"/>
                </a:solidFill>
              </a:rPr>
              <a:t>Experimental or Developmental </a:t>
            </a:r>
            <a:r>
              <a:rPr lang="en-US" dirty="0">
                <a:solidFill>
                  <a:srgbClr val="FFFF00"/>
                </a:solidFill>
              </a:rPr>
              <a:t>Testing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Pilot Controlling Trajectory of Space Vehicle at least 50 miles up</a:t>
            </a:r>
          </a:p>
        </p:txBody>
      </p:sp>
    </p:spTree>
    <p:extLst>
      <p:ext uri="{BB962C8B-B14F-4D97-AF65-F5344CB8AC3E}">
        <p14:creationId xmlns:p14="http://schemas.microsoft.com/office/powerpoint/2010/main" val="239234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48A4AB8B-BE36-66A9-41F2-0C593DDC3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302"/>
            <a:ext cx="12192000" cy="1524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>Questions?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2113097"/>
            <a:ext cx="12192000" cy="30331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www.setp.org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setp@setp.org</a:t>
            </a:r>
          </a:p>
          <a:p>
            <a:pPr marL="0" indent="0" algn="ctr">
              <a:buNone/>
            </a:pP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Follow on: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LinkedIn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Facebook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Instagram</a:t>
            </a:r>
            <a:endParaRPr lang="en-US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5635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99896"/>
            <a:ext cx="12192000" cy="19594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</a:b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  <a:t>MORE ABOUT SETP </a:t>
            </a:r>
            <a:b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entury Gothic" panose="020B0502020202020204" pitchFamily="34" charset="0"/>
              </a:rPr>
            </a:b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5F2E3D-0E24-2805-F9D7-ABD3D6A808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7938" y="605319"/>
            <a:ext cx="2156124" cy="299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20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125"/>
            <a:ext cx="12192000" cy="1524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Vision and Mission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490" y="1584308"/>
            <a:ext cx="10963020" cy="4586669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SETP Vision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the recognized world leader in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promoting safety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education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design &amp; flight test of aerospace vehicles and their related systems. To maintain a viable professional and prestigious international society for all test pilots and aerospace corporations.</a:t>
            </a:r>
          </a:p>
          <a:p>
            <a:pPr lvl="1"/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SETP Mission 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Broaden professional relationships through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sharing of ideas and experiences which promote and enhance safety, communication and education. </a:t>
            </a:r>
          </a:p>
          <a:p>
            <a:pPr lvl="1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 accidents and loss of life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improving safety, design and flight test of aerospace vehicles and their related systems. 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a forum to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disseminate information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those in the aerospace industry for the benefit of all aviation users.</a:t>
            </a:r>
          </a:p>
        </p:txBody>
      </p:sp>
    </p:spTree>
    <p:extLst>
      <p:ext uri="{BB962C8B-B14F-4D97-AF65-F5344CB8AC3E}">
        <p14:creationId xmlns:p14="http://schemas.microsoft.com/office/powerpoint/2010/main" val="85040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7746B9A-25B4-58A3-D2C5-CB2671025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1125"/>
            <a:ext cx="12192000" cy="1524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Code of Professional Ethics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18A25D-E004-069C-F902-AF62DD833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35" y="1575128"/>
            <a:ext cx="5506065" cy="333947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Integrity</a:t>
            </a:r>
          </a:p>
          <a:p>
            <a:pPr>
              <a:spcBef>
                <a:spcPts val="300"/>
              </a:spcBef>
            </a:pPr>
            <a:r>
              <a:rPr lang="en-US" sz="1800" dirty="0">
                <a:solidFill>
                  <a:srgbClr val="FFFF00"/>
                </a:solidFill>
              </a:rPr>
              <a:t>Hold paramount the safety, health, and welfare of the end-user, passenger, and public.</a:t>
            </a:r>
          </a:p>
          <a:p>
            <a:pPr>
              <a:spcBef>
                <a:spcPts val="300"/>
              </a:spcBef>
            </a:pPr>
            <a:r>
              <a:rPr lang="en-US" sz="1800" dirty="0">
                <a:solidFill>
                  <a:srgbClr val="FFFF00"/>
                </a:solidFill>
              </a:rPr>
              <a:t>Deliver accurate results and objective conclusions.</a:t>
            </a:r>
          </a:p>
          <a:p>
            <a:pPr>
              <a:spcBef>
                <a:spcPts val="300"/>
              </a:spcBef>
            </a:pPr>
            <a:r>
              <a:rPr lang="en-US" sz="1800" dirty="0">
                <a:solidFill>
                  <a:srgbClr val="FFFF00"/>
                </a:solidFill>
              </a:rPr>
              <a:t>Reject bribery, fraud, and corruption in all forms, including conflicts of interest.</a:t>
            </a:r>
          </a:p>
          <a:p>
            <a:pPr>
              <a:spcBef>
                <a:spcPts val="300"/>
              </a:spcBef>
            </a:pPr>
            <a:r>
              <a:rPr lang="en-US" sz="1800" dirty="0">
                <a:solidFill>
                  <a:srgbClr val="FFFF00"/>
                </a:solidFill>
              </a:rPr>
              <a:t>Properly credit the contributions of others.</a:t>
            </a:r>
          </a:p>
          <a:p>
            <a:pPr>
              <a:spcBef>
                <a:spcPts val="300"/>
              </a:spcBef>
            </a:pPr>
            <a:r>
              <a:rPr lang="en-US" sz="1800" dirty="0">
                <a:solidFill>
                  <a:srgbClr val="FFFF00"/>
                </a:solidFill>
              </a:rPr>
              <a:t>Treat all persons fairly, based solely upon their words and deeds.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B4E7916-C723-1904-99A8-BB6EEF21BBB4}"/>
              </a:ext>
            </a:extLst>
          </p:cNvPr>
          <p:cNvSpPr txBox="1">
            <a:spLocks/>
          </p:cNvSpPr>
          <p:nvPr/>
        </p:nvSpPr>
        <p:spPr>
          <a:xfrm>
            <a:off x="6096000" y="1635125"/>
            <a:ext cx="5506065" cy="2882306"/>
          </a:xfrm>
          <a:prstGeom prst="rect">
            <a:avLst/>
          </a:prstGeom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rgbClr val="FFC000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panose="05040102010807070707" pitchFamily="18" charset="2"/>
              <a:buNone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Excellence</a:t>
            </a:r>
          </a:p>
          <a:p>
            <a:pPr>
              <a:spcBef>
                <a:spcPts val="300"/>
              </a:spcBef>
            </a:pPr>
            <a:r>
              <a:rPr lang="en-US" sz="1800" dirty="0">
                <a:solidFill>
                  <a:srgbClr val="FFFF00"/>
                </a:solidFill>
              </a:rPr>
              <a:t>Advocate for safety in the balance of flight test program risks.</a:t>
            </a:r>
          </a:p>
          <a:p>
            <a:pPr>
              <a:spcBef>
                <a:spcPts val="300"/>
              </a:spcBef>
            </a:pPr>
            <a:r>
              <a:rPr lang="en-US" sz="1800" dirty="0">
                <a:solidFill>
                  <a:srgbClr val="FFFF00"/>
                </a:solidFill>
              </a:rPr>
              <a:t>Seek, accept, and offer honest criticism.</a:t>
            </a:r>
          </a:p>
          <a:p>
            <a:pPr>
              <a:spcBef>
                <a:spcPts val="300"/>
              </a:spcBef>
            </a:pPr>
            <a:r>
              <a:rPr lang="en-US" sz="1800" dirty="0">
                <a:solidFill>
                  <a:srgbClr val="FFFF00"/>
                </a:solidFill>
              </a:rPr>
              <a:t>Incorporate lessons-learned into future practice, and share them when appropriate.</a:t>
            </a:r>
          </a:p>
          <a:p>
            <a:pPr>
              <a:spcBef>
                <a:spcPts val="300"/>
              </a:spcBef>
            </a:pPr>
            <a:r>
              <a:rPr lang="en-US" sz="1800" dirty="0">
                <a:solidFill>
                  <a:srgbClr val="FFFF00"/>
                </a:solidFill>
              </a:rPr>
              <a:t>Steadfastly seek—and willingly provide—education and mentorship.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520D6D8-C02A-EC71-1A1E-492D7F32724B}"/>
              </a:ext>
            </a:extLst>
          </p:cNvPr>
          <p:cNvSpPr txBox="1">
            <a:spLocks/>
          </p:cNvSpPr>
          <p:nvPr/>
        </p:nvSpPr>
        <p:spPr>
          <a:xfrm>
            <a:off x="2591390" y="4418445"/>
            <a:ext cx="7205865" cy="2439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Accountability</a:t>
            </a:r>
          </a:p>
          <a:p>
            <a:pPr>
              <a:spcBef>
                <a:spcPts val="300"/>
              </a:spcBef>
            </a:pP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Consider aptitude and proficiency before accepting tasks.</a:t>
            </a:r>
          </a:p>
          <a:p>
            <a:pPr>
              <a:spcBef>
                <a:spcPts val="300"/>
              </a:spcBef>
            </a:pP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Ensure sound test pilot opinion is provided where relevant.</a:t>
            </a:r>
          </a:p>
          <a:p>
            <a:pPr>
              <a:spcBef>
                <a:spcPts val="300"/>
              </a:spcBef>
            </a:pP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Acknowledge and constructively address errors.</a:t>
            </a:r>
          </a:p>
        </p:txBody>
      </p:sp>
    </p:spTree>
    <p:extLst>
      <p:ext uri="{BB962C8B-B14F-4D97-AF65-F5344CB8AC3E}">
        <p14:creationId xmlns:p14="http://schemas.microsoft.com/office/powerpoint/2010/main" val="82802789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27161</TotalTime>
  <Words>946</Words>
  <Application>Microsoft Office PowerPoint</Application>
  <PresentationFormat>Widescreen</PresentationFormat>
  <Paragraphs>198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Wingdings 3</vt:lpstr>
      <vt:lpstr>Slice</vt:lpstr>
      <vt:lpstr>THE SOCIETY OF EXPERIMENTAL TEST PILOTS  Why Join?</vt:lpstr>
      <vt:lpstr>Professional Society of Test Pilots</vt:lpstr>
      <vt:lpstr>Access to Knowledge and Support</vt:lpstr>
      <vt:lpstr>How to Join</vt:lpstr>
      <vt:lpstr>Initial Membership Grades</vt:lpstr>
      <vt:lpstr>Questions?</vt:lpstr>
      <vt:lpstr> MORE ABOUT SETP  </vt:lpstr>
      <vt:lpstr>Vision and Mission</vt:lpstr>
      <vt:lpstr>Code of Professional Ethics</vt:lpstr>
      <vt:lpstr>Geographical Sections</vt:lpstr>
      <vt:lpstr>International Organization</vt:lpstr>
      <vt:lpstr>Membership Data</vt:lpstr>
      <vt:lpstr>SETP Foundation</vt:lpstr>
      <vt:lpstr>SETP Scholarship Foundation</vt:lpstr>
    </vt:vector>
  </TitlesOfParts>
  <Manager>setp@setp.org</Manager>
  <Company>SETP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SETP Overview</dc:title>
  <dc:creator>president@setp.org</dc:creator>
  <cp:keywords/>
  <cp:lastModifiedBy>Laurie Balderas</cp:lastModifiedBy>
  <cp:revision>529</cp:revision>
  <cp:lastPrinted>2016-03-15T16:04:55Z</cp:lastPrinted>
  <dcterms:created xsi:type="dcterms:W3CDTF">2015-09-04T15:35:09Z</dcterms:created>
  <dcterms:modified xsi:type="dcterms:W3CDTF">2023-12-07T19:13:42Z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LFWC\e297568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/>
  </property>
  <property fmtid="{D5CDD505-2E9C-101B-9397-08002B2CF9AE}" pid="12" name="checkedProgramsCount">
    <vt:i4>0</vt:i4>
  </property>
  <property fmtid="{D5CDD505-2E9C-101B-9397-08002B2CF9AE}" pid="13" name="ExpCountry">
    <vt:lpwstr/>
  </property>
</Properties>
</file>