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handoutMasterIdLst>
    <p:handoutMasterId r:id="rId21"/>
  </p:handoutMasterIdLst>
  <p:sldIdLst>
    <p:sldId id="274" r:id="rId2"/>
    <p:sldId id="312" r:id="rId3"/>
    <p:sldId id="319" r:id="rId4"/>
    <p:sldId id="318" r:id="rId5"/>
    <p:sldId id="263" r:id="rId6"/>
    <p:sldId id="261" r:id="rId7"/>
    <p:sldId id="313" r:id="rId8"/>
    <p:sldId id="267" r:id="rId9"/>
    <p:sldId id="269" r:id="rId10"/>
    <p:sldId id="268" r:id="rId11"/>
    <p:sldId id="315" r:id="rId12"/>
    <p:sldId id="311" r:id="rId13"/>
    <p:sldId id="297" r:id="rId14"/>
    <p:sldId id="320" r:id="rId15"/>
    <p:sldId id="309" r:id="rId16"/>
    <p:sldId id="299" r:id="rId17"/>
    <p:sldId id="316" r:id="rId18"/>
    <p:sldId id="262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800"/>
    <a:srgbClr val="15159A"/>
    <a:srgbClr val="5598D1"/>
    <a:srgbClr val="EEEEEE"/>
    <a:srgbClr val="5FBBE1"/>
    <a:srgbClr val="0B0B8F"/>
    <a:srgbClr val="0E0EBD"/>
    <a:srgbClr val="FFCE00"/>
    <a:srgbClr val="FFC000"/>
    <a:srgbClr val="5B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10" autoAdjust="0"/>
    <p:restoredTop sz="78036" autoAdjust="0"/>
  </p:normalViewPr>
  <p:slideViewPr>
    <p:cSldViewPr snapToGrid="0">
      <p:cViewPr varScale="1">
        <p:scale>
          <a:sx n="89" d="100"/>
          <a:sy n="89" d="100"/>
        </p:scale>
        <p:origin x="6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6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 Members</a:t>
            </a:r>
          </a:p>
        </c:rich>
      </c:tx>
      <c:layout>
        <c:manualLayout>
          <c:xMode val="edge"/>
          <c:yMode val="edge"/>
          <c:x val="0.3641121903172963"/>
          <c:y val="1.6620494989749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25541338582681"/>
          <c:y val="0.1149258664538714"/>
          <c:w val="0.81611958661417328"/>
          <c:h val="0.710418805023179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FFFF00"/>
                </a:solidFill>
                <a:prstDash val="solid"/>
              </a:ln>
              <a:effectLst/>
            </c:spPr>
            <c:trendlineType val="poly"/>
            <c:order val="4"/>
            <c:dispRSqr val="0"/>
            <c:dispEq val="0"/>
          </c:trendline>
          <c:xVal>
            <c:numRef>
              <c:f>Sheet1!$A$2:$A$9</c:f>
              <c:numCache>
                <c:formatCode>General</c:formatCode>
                <c:ptCount val="8"/>
                <c:pt idx="0">
                  <c:v>1955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2010</c:v>
                </c:pt>
                <c:pt idx="7">
                  <c:v>2020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65</c:v>
                </c:pt>
                <c:pt idx="1">
                  <c:v>200</c:v>
                </c:pt>
                <c:pt idx="2">
                  <c:v>1200</c:v>
                </c:pt>
                <c:pt idx="3">
                  <c:v>1500</c:v>
                </c:pt>
                <c:pt idx="4">
                  <c:v>1850</c:v>
                </c:pt>
                <c:pt idx="5">
                  <c:v>2000</c:v>
                </c:pt>
                <c:pt idx="6">
                  <c:v>2300</c:v>
                </c:pt>
                <c:pt idx="7">
                  <c:v>2403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381-504A-8DD9-E8D313A9B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283584"/>
        <c:axId val="292276920"/>
      </c:scatterChart>
      <c:valAx>
        <c:axId val="292283584"/>
        <c:scaling>
          <c:orientation val="minMax"/>
          <c:min val="19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92276920"/>
        <c:crosses val="autoZero"/>
        <c:crossBetween val="midCat"/>
        <c:majorUnit val="10"/>
      </c:valAx>
      <c:valAx>
        <c:axId val="292276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# of Members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9228358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9002AE-0987-42FD-A716-EC3F3C56A3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2DE74-6AA8-4B68-AF5C-E5C8B48A4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90FD-DED0-45B7-977E-75C0D747BA3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84BB4-CE8B-4A9E-A513-E2777F3A62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AC33-6346-4C0C-AB4A-20984D85C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A3763-10D8-4125-BCA0-DB73C381E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73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5F8E7F-EE33-492B-9886-6CF38F917968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9C67C9-E533-45B2-AE13-7050067B3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27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SETP Scholarship Foundation will fund the educational needs of the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of our deceased and disabled members who are enrolled/attending an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accredited college, university, vocational or other trade school, in pursuit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an undergraduate degree, certificate or license.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educational needs above are met at 100%, we will fund the educational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of the legal guardians of the children of our deceased or disabled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members, and/or the children of our deceased or disabled members in pursuit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Graduate degrees.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restrictions to the above.  While full-time status is not a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requirement, a satisfactory GPA is required for continued financial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assistance and the school must be accredited in accordance with our strict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all of the children and legal guardians above have been fully funded at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of their educational expenses, and funds remain that are available for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allocation in accordance with our "Standard of Practice*, the Board of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Trustees may elect to award one-time scholarships for the upcoming academic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to the children or wards of active SETP members.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F11BAD9-0FEF-47C2-935B-E5B78B317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92A018-B41B-4070-B781-0DBD0E9B999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6700676-9A12-4F67-8C3C-9813EB3BD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AF87083-456E-4ECD-82D6-185D066A7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3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0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01A0C24-52C5-4134-80CF-215E11EEB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ADCEEB-4A50-4CF2-A09B-09F1FA10E9F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93802C3-EE6B-4F2F-BF75-9354049C6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CD8F9B3-AF66-4BDF-B4C9-956E39963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503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in the Vision  - Promoting safety, Communication and education</a:t>
            </a:r>
          </a:p>
          <a:p>
            <a:endParaRPr lang="en-US" dirty="0"/>
          </a:p>
          <a:p>
            <a:r>
              <a:rPr lang="en-US" dirty="0"/>
              <a:t>Our mission is really accomplished through our gatherings, symposia, regional meetings, workshops, </a:t>
            </a:r>
            <a:r>
              <a:rPr lang="en-US" dirty="0" err="1"/>
              <a:t>etc</a:t>
            </a:r>
            <a:r>
              <a:rPr lang="en-US" dirty="0"/>
              <a:t> so participation in those events is key to mission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B40F1EF-388E-400C-921B-77436F5CF6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F48472-3825-414F-8449-6A86EDC1C34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C2F965F-2F75-42DB-AC2F-2340C94C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99CE76-4AD5-4F00-9891-1D5C26047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52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457DFD3-FE20-44BE-9D71-0F8DEBF9D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D2C0C9-B6F1-4641-8B53-599F875F57A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E131CCF9-5C65-4F3C-B6FB-2782F79EB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F91C1205-934F-4159-A513-D9A94BC15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7C9-E533-45B2-AE13-7050067B33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69ECB6D-9B21-43CA-BA86-C4F33A961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3B0499-7FCE-473C-9DB5-91C2FF42892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879D9DF-5553-4C84-863D-21F04CA89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41BD927-5141-47FC-9268-0FA1FFDC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/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67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42FF186-4B6E-4DDD-B071-E013344A0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254A7C-9DBA-4CD0-B7F7-07D6426BC8B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3210B71-5D1B-4682-80F4-D3166A3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C1851A5D-4079-4F66-8198-F1A23AAD2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3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8AE725F-8B97-4191-A901-84036E5F2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A38AB2-BB55-47FB-B5A9-0BEDFEBA89C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083B4C-4706-4399-BB0D-F3EC10890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28A74C6-8812-461E-B2A4-A98DF5CAF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6600" b="0" spc="-300">
                <a:ln>
                  <a:noFill/>
                </a:ln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ln>
                  <a:noFill/>
                </a:ln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CB7A-D5A4-47B7-9A92-1AEA860FE4C9}" type="datetime1">
              <a:rPr lang="en-US" smtClean="0"/>
              <a:t>11/18/2021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DC69DF9-92A4-4287-A1DA-31C38E6F52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8C7023-8CD6-45A9-A080-FCB6DEA9BB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FEE34-AEA1-47EC-8AA9-892FFB9817B6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0D816-51C1-4130-A02B-981839A0B28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65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53011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6600" b="0" spc="-300">
                <a:ln>
                  <a:noFill/>
                </a:ln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ln>
                  <a:noFill/>
                </a:ln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9DA7-4F64-4D50-8910-845FAD58BABC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9032DA-0E43-48AC-A247-9756932E158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>
            <a:lvl1pPr>
              <a:spcBef>
                <a:spcPts val="600"/>
              </a:spcBef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>
            <a:lvl1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1C6C4-5E09-415B-B277-54D74A5F1C9C}" type="datetime1">
              <a:rPr lang="en-US" smtClean="0"/>
              <a:t>11/18/2021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45C8A-19AD-41E6-B101-82540A26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0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ln>
                  <a:noFill/>
                </a:ln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>
            <a:lvl1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ln>
                  <a:noFill/>
                </a:ln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>
            <a:lvl1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CAE9-538A-4C36-A821-87CF8460B26A}" type="datetime1">
              <a:rPr lang="en-US" smtClean="0"/>
              <a:t>11/18/2021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45C8A-19AD-41E6-B101-82540A26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6157-6DED-4720-B386-80AA82C67F9C}" type="datetime1">
              <a:rPr lang="en-US" smtClean="0"/>
              <a:t>11/18/2021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45C8A-19AD-41E6-B101-82540A26D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0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6733-4BCA-464E-9CC5-235F6364E422}" type="datetime1">
              <a:rPr lang="en-US" smtClean="0"/>
              <a:t>11/18/2021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AE9DD-2E11-4E08-A327-0FED8E36ECB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48D2"/>
            </a:gs>
            <a:gs pos="97000">
              <a:srgbClr val="0B0B8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482A868-B59A-439F-A0D7-AEC76CC5E85D}" type="datetime1">
              <a:rPr lang="en-US" smtClean="0"/>
              <a:t>11/18/2021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6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DC69DF9-92A4-4287-A1DA-31C38E6F52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45C8A-19AD-41E6-B101-82540A26DD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89" y="138291"/>
            <a:ext cx="1066800" cy="14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58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ln>
            <a:solidFill>
              <a:schemeClr val="bg1"/>
            </a:solidFill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ln>
            <a:noFill/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600" b="0" i="0" kern="1200">
          <a:ln>
            <a:noFill/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ln>
            <a:noFill/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ln>
            <a:noFill/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ln>
            <a:noFill/>
          </a:ln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Tahoma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tp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14851284/50c65638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258" y="4223383"/>
            <a:ext cx="9090212" cy="19549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Society of Experimental Test Pilots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27CB7-D445-4445-AED7-7CA4B95D3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14" y="776691"/>
            <a:ext cx="2276901" cy="29880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03094" y="1495584"/>
            <a:ext cx="3175535" cy="2461827"/>
            <a:chOff x="8564043" y="1217291"/>
            <a:chExt cx="3175535" cy="2461827"/>
          </a:xfrm>
        </p:grpSpPr>
        <p:pic>
          <p:nvPicPr>
            <p:cNvPr id="29699" name="Picture 3" descr="amj2000">
              <a:extLst>
                <a:ext uri="{FF2B5EF4-FFF2-40B4-BE49-F238E27FC236}">
                  <a16:creationId xmlns:a16="http://schemas.microsoft.com/office/drawing/2014/main" id="{899F506E-E7A3-4DEA-B4BA-0AAF41125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043" y="1217291"/>
              <a:ext cx="252095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1">
              <a:extLst>
                <a:ext uri="{FF2B5EF4-FFF2-40B4-BE49-F238E27FC236}">
                  <a16:creationId xmlns:a16="http://schemas.microsoft.com/office/drawing/2014/main" id="{86FEAE63-96E3-42F3-8AB1-BAE5CCA9D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603" y="2155118"/>
              <a:ext cx="233997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0000" y="1825625"/>
            <a:ext cx="7248748" cy="4351338"/>
          </a:xfrm>
        </p:spPr>
        <p:txBody>
          <a:bodyPr>
            <a:normAutofit fontScale="70000" lnSpcReduction="20000"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fr-FR" dirty="0"/>
              <a:t>Paper Data Base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fr-FR" dirty="0"/>
              <a:t>Over 1,800 papers online and searchable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fr-FR" dirty="0"/>
              <a:t>Video Podcasts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fr-FR" dirty="0"/>
              <a:t>Symposia presentations: 2009 and later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fr-FR" dirty="0"/>
              <a:t>Oral Histories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Publications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COCKPIT</a:t>
            </a:r>
            <a:r>
              <a:rPr lang="en-US" altLang="en-US" b="1" i="1" dirty="0"/>
              <a:t> </a:t>
            </a:r>
            <a:r>
              <a:rPr lang="en-US" altLang="en-US" dirty="0"/>
              <a:t>Magazine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en-US" dirty="0"/>
              <a:t>Newsletters, E-Mail Updates  and Misc. Mailings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fr-FR" dirty="0"/>
              <a:t>Flight Test Safety Committee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fr-FR" dirty="0"/>
              <a:t>Joint SETP, SFTE, AIAA Committee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fr-FR" b="1" dirty="0">
                <a:solidFill>
                  <a:schemeClr val="tx1"/>
                </a:solidFill>
              </a:rPr>
              <a:t>Flight Test </a:t>
            </a:r>
            <a:r>
              <a:rPr lang="en-US" altLang="fr-FR" b="1" i="1" dirty="0">
                <a:solidFill>
                  <a:schemeClr val="tx1"/>
                </a:solidFill>
              </a:rPr>
              <a:t>Safety</a:t>
            </a:r>
            <a:r>
              <a:rPr lang="en-US" altLang="fr-FR" b="1" dirty="0">
                <a:solidFill>
                  <a:schemeClr val="tx1"/>
                </a:solidFill>
              </a:rPr>
              <a:t> Fact </a:t>
            </a:r>
            <a:r>
              <a:rPr lang="en-US" altLang="fr-FR" dirty="0"/>
              <a:t>newsletter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altLang="fr-FR" dirty="0"/>
              <a:t>Flight Test Safety Database (hosted by NASA)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fr-FR" sz="4400" dirty="0"/>
              <a:t>Access to Knowledge &amp; Tech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16297-F4FA-480F-BE5F-17C0D0FDF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529" y="4196305"/>
            <a:ext cx="3170664" cy="2413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 dirty="0"/>
              <a:t>Supports SETP by:</a:t>
            </a:r>
          </a:p>
          <a:p>
            <a:pPr lvl="1"/>
            <a:r>
              <a:rPr lang="en-US" altLang="fr-FR" dirty="0"/>
              <a:t>Providing flight test education</a:t>
            </a:r>
          </a:p>
          <a:p>
            <a:pPr lvl="1"/>
            <a:r>
              <a:rPr lang="en-US" altLang="fr-FR" dirty="0"/>
              <a:t>Youth mentoring</a:t>
            </a:r>
          </a:p>
          <a:p>
            <a:pPr lvl="1"/>
            <a:r>
              <a:rPr lang="en-US" altLang="fr-FR" dirty="0"/>
              <a:t>Promoting flight test safety</a:t>
            </a:r>
          </a:p>
          <a:p>
            <a:pPr lvl="1"/>
            <a:r>
              <a:rPr lang="en-US" altLang="fr-FR" dirty="0"/>
              <a:t>Preserving flight test history</a:t>
            </a:r>
          </a:p>
          <a:p>
            <a:pPr lvl="1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67C9C-3A70-49B8-B75A-BCA5BEF1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SETP Foundation</a:t>
            </a:r>
            <a:br>
              <a:rPr lang="en-US" altLang="en-US" dirty="0"/>
            </a:br>
            <a:r>
              <a:rPr lang="en-US" altLang="en-US" dirty="0"/>
              <a:t>(non-profit)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E0985-1669-4A99-82FE-41EB325F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62" y="4331391"/>
            <a:ext cx="2896490" cy="1935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7687557" y="1805746"/>
            <a:ext cx="3427704" cy="1928084"/>
            <a:chOff x="7687557" y="1825624"/>
            <a:chExt cx="3427704" cy="1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D7722B-CD31-49B2-8C9F-A01E49A82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7557" y="1825624"/>
              <a:ext cx="3427704" cy="192808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44A657-5BD1-4888-B916-F32C728FA335}"/>
                </a:ext>
              </a:extLst>
            </p:cNvPr>
            <p:cNvSpPr txBox="1"/>
            <p:nvPr/>
          </p:nvSpPr>
          <p:spPr>
            <a:xfrm>
              <a:off x="7687558" y="1867518"/>
              <a:ext cx="3427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USAF Flight Test Museum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3900" y="6439284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 through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smile.amazon.com</a:t>
            </a:r>
          </a:p>
        </p:txBody>
      </p:sp>
    </p:spTree>
    <p:extLst>
      <p:ext uri="{BB962C8B-B14F-4D97-AF65-F5344CB8AC3E}">
        <p14:creationId xmlns:p14="http://schemas.microsoft.com/office/powerpoint/2010/main" val="12877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804BC3E7-37D5-457A-823A-33BEA885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776" y="1825625"/>
            <a:ext cx="8705612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1800" dirty="0"/>
              <a:t>Provides educational assistance to children and families of deceased or disabled society members </a:t>
            </a:r>
            <a:r>
              <a:rPr lang="en-US" altLang="en-US" sz="1800" dirty="0">
                <a:solidFill>
                  <a:srgbClr val="FF0000"/>
                </a:solidFill>
              </a:rPr>
              <a:t>and living member’s children </a:t>
            </a:r>
          </a:p>
          <a:p>
            <a:r>
              <a:rPr lang="en-US" altLang="en-US" sz="1800" dirty="0"/>
              <a:t>Eligible Students: </a:t>
            </a:r>
          </a:p>
          <a:p>
            <a:pPr lvl="1"/>
            <a:r>
              <a:rPr lang="en-US" altLang="fr-FR" sz="1600" dirty="0"/>
              <a:t>Attending a 2/4-Year College/University, or Vocational/Trade School </a:t>
            </a:r>
          </a:p>
          <a:p>
            <a:pPr lvl="1"/>
            <a:r>
              <a:rPr lang="en-US" altLang="fr-FR" sz="1600" dirty="0"/>
              <a:t>Full-time or part-time student </a:t>
            </a:r>
          </a:p>
          <a:p>
            <a:pPr lvl="1"/>
            <a:r>
              <a:rPr lang="en-US" altLang="fr-FR" sz="1600" dirty="0"/>
              <a:t>GPA ≥ 2.0 on a 4.0 Scale {C average/passing}</a:t>
            </a:r>
            <a:endParaRPr lang="en-US" altLang="en-US" sz="1600" dirty="0"/>
          </a:p>
          <a:p>
            <a:r>
              <a:rPr lang="en-US" altLang="fr-FR" sz="1800" dirty="0"/>
              <a:t>Funding</a:t>
            </a:r>
          </a:p>
          <a:p>
            <a:pPr lvl="1">
              <a:buFont typeface="+mj-lt"/>
              <a:buAutoNum type="arabicPeriod"/>
            </a:pPr>
            <a:r>
              <a:rPr lang="en-US" altLang="fr-FR" sz="1600" dirty="0"/>
              <a:t>Up to 100% under grad educational/vocational support to eligible students of deceased/disabled members </a:t>
            </a:r>
          </a:p>
          <a:p>
            <a:pPr lvl="1">
              <a:buFont typeface="+mj-lt"/>
              <a:buAutoNum type="arabicPeriod"/>
            </a:pPr>
            <a:r>
              <a:rPr lang="en-US" altLang="fr-FR" sz="1600" dirty="0"/>
              <a:t>Up to 100% educational/vocational support to eligible spouse/guardian of deceased/disabled members or up to 100% for their children pursuing graduate degrees  </a:t>
            </a:r>
          </a:p>
          <a:p>
            <a:pPr lvl="1">
              <a:buFont typeface="+mj-lt"/>
              <a:buAutoNum type="arabicPeriod"/>
            </a:pPr>
            <a:r>
              <a:rPr lang="en-US" altLang="fr-FR" sz="1600" dirty="0">
                <a:solidFill>
                  <a:srgbClr val="FF0000"/>
                </a:solidFill>
              </a:rPr>
              <a:t>If 1 &amp; 2 are funded at 100%, then all eligible children under 26 of members may apply for a scholarship from any remaining of the annually allocated funds </a:t>
            </a:r>
          </a:p>
          <a:p>
            <a:pPr lvl="2"/>
            <a:r>
              <a:rPr lang="en-US" altLang="fr-FR" sz="1600" dirty="0">
                <a:solidFill>
                  <a:srgbClr val="FF0000"/>
                </a:solidFill>
              </a:rPr>
              <a:t>Application window (1/1 to 3/21)</a:t>
            </a:r>
          </a:p>
          <a:p>
            <a:r>
              <a:rPr lang="en-US" altLang="en-US" sz="1800" dirty="0"/>
              <a:t>178 students have benefited</a:t>
            </a:r>
          </a:p>
          <a:p>
            <a:pPr lvl="1"/>
            <a:r>
              <a:rPr lang="en-US" altLang="en-US" sz="1600" dirty="0"/>
              <a:t>Currently 7 children and or spouses are receiving financial aid (U.S., Canada,  U.K.).</a:t>
            </a:r>
          </a:p>
          <a:p>
            <a:pPr lvl="1"/>
            <a:r>
              <a:rPr lang="en-US" altLang="en-US" sz="1600" dirty="0"/>
              <a:t>Anticipate &gt;&gt; with partial scholarships in 2021!</a:t>
            </a:r>
          </a:p>
          <a:p>
            <a:endParaRPr lang="en-US" altLang="fr-FR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04663" y="6356350"/>
            <a:ext cx="2743200" cy="365125"/>
          </a:xfrm>
        </p:spPr>
        <p:txBody>
          <a:bodyPr/>
          <a:lstStyle/>
          <a:p>
            <a:fld id="{ADC69DF9-92A4-4287-A1DA-31C38E6F52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000" y="177836"/>
            <a:ext cx="10233800" cy="13255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SETP Scholarship Foundation </a:t>
            </a:r>
            <a:br>
              <a:rPr lang="en-US" altLang="en-US"/>
            </a:br>
            <a:r>
              <a:rPr lang="en-US" altLang="en-US"/>
              <a:t>(non-profit)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B788E-DE02-4215-AE3A-0D63D242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72685">
            <a:off x="9590216" y="2912966"/>
            <a:ext cx="2104036" cy="1909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93900" y="6442907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 through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smile.amazon.com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BD4E77C0-0919-4138-8C41-CC7B4D579533}"/>
              </a:ext>
            </a:extLst>
          </p:cNvPr>
          <p:cNvSpPr/>
          <p:nvPr/>
        </p:nvSpPr>
        <p:spPr>
          <a:xfrm>
            <a:off x="5087368" y="2123817"/>
            <a:ext cx="1149531" cy="437591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EE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36E413F7-D9CB-4997-8D0F-2D799DA9F926}"/>
              </a:ext>
            </a:extLst>
          </p:cNvPr>
          <p:cNvSpPr/>
          <p:nvPr/>
        </p:nvSpPr>
        <p:spPr>
          <a:xfrm>
            <a:off x="6834281" y="4917872"/>
            <a:ext cx="1149531" cy="437591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EE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New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dirty="0">
                <a:ln>
                  <a:solidFill>
                    <a:schemeClr val="bg1"/>
                  </a:solidFill>
                </a:ln>
                <a:ea typeface="Tahoma" panose="020B0604030504040204" pitchFamily="34" charset="0"/>
              </a:rPr>
              <a:t>Website - </a:t>
            </a:r>
            <a:r>
              <a:rPr lang="en-US" altLang="fr-FR" dirty="0">
                <a:ln>
                  <a:solidFill>
                    <a:schemeClr val="bg1"/>
                  </a:solidFill>
                </a:ln>
                <a:ea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www.setp.org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20FB-3014-4C1E-8BD9-272FDCD01C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693" y="1503399"/>
            <a:ext cx="8356413" cy="50853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000" y="21722"/>
            <a:ext cx="10233800" cy="1325563"/>
          </a:xfrm>
        </p:spPr>
        <p:txBody>
          <a:bodyPr/>
          <a:lstStyle/>
          <a:p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SETP Leadership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743E33-1AAA-4C40-B61F-82EA7E798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96429"/>
              </p:ext>
            </p:extLst>
          </p:nvPr>
        </p:nvGraphicFramePr>
        <p:xfrm>
          <a:off x="702690" y="2073333"/>
          <a:ext cx="5877491" cy="3670080"/>
        </p:xfrm>
        <a:graphic>
          <a:graphicData uri="http://schemas.openxmlformats.org/drawingml/2006/table">
            <a:tbl>
              <a:tblPr/>
              <a:tblGrid>
                <a:gridCol w="1795441">
                  <a:extLst>
                    <a:ext uri="{9D8B030D-6E8A-4147-A177-3AD203B41FA5}">
                      <a16:colId xmlns:a16="http://schemas.microsoft.com/office/drawing/2014/main" val="3301192898"/>
                    </a:ext>
                  </a:extLst>
                </a:gridCol>
                <a:gridCol w="1980084">
                  <a:extLst>
                    <a:ext uri="{9D8B030D-6E8A-4147-A177-3AD203B41FA5}">
                      <a16:colId xmlns:a16="http://schemas.microsoft.com/office/drawing/2014/main" val="2656939512"/>
                    </a:ext>
                  </a:extLst>
                </a:gridCol>
                <a:gridCol w="2101966">
                  <a:extLst>
                    <a:ext uri="{9D8B030D-6E8A-4147-A177-3AD203B41FA5}">
                      <a16:colId xmlns:a16="http://schemas.microsoft.com/office/drawing/2014/main" val="246977559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Board of Directors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u="none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560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PRESIDENT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David Nils Larson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NASA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442200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PRESIDENT-ELECT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Brian Sandberg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Lockheed Martin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843874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VICE PRESIDENT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Brett Pierson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Lockheed Martin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017350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Kelly Latimer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Virgin Galactic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65583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TREASURER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Kerry Smith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The Boeing Company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41110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LEGAL OFFICER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Rusty Lowry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ABSI Aerospace &amp; Defense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52903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Executive Advisor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Michael Wallace</a:t>
                      </a:r>
                      <a:endParaRPr lang="en-US" sz="1800" u="none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The Boeing Company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09395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Technical Advisor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Jameel Janjua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Virgin Galactic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213025"/>
                  </a:ext>
                </a:extLst>
              </a:tr>
              <a:tr h="23289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Technical Advisor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Justin </a:t>
                      </a:r>
                      <a:r>
                        <a:rPr lang="en-US" dirty="0" err="1">
                          <a:solidFill>
                            <a:srgbClr val="FFFF00"/>
                          </a:solidFill>
                        </a:rPr>
                        <a:t>Paines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Vertical Aerospace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24449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47ECE1-DF68-4089-829B-C57878710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00744"/>
              </p:ext>
            </p:extLst>
          </p:nvPr>
        </p:nvGraphicFramePr>
        <p:xfrm>
          <a:off x="7026626" y="1347285"/>
          <a:ext cx="4556074" cy="5122176"/>
        </p:xfrm>
        <a:graphic>
          <a:graphicData uri="http://schemas.openxmlformats.org/drawingml/2006/table">
            <a:tbl>
              <a:tblPr/>
              <a:tblGrid>
                <a:gridCol w="1072643">
                  <a:extLst>
                    <a:ext uri="{9D8B030D-6E8A-4147-A177-3AD203B41FA5}">
                      <a16:colId xmlns:a16="http://schemas.microsoft.com/office/drawing/2014/main" val="3358834979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val="1680722671"/>
                    </a:ext>
                  </a:extLst>
                </a:gridCol>
                <a:gridCol w="2056075">
                  <a:extLst>
                    <a:ext uri="{9D8B030D-6E8A-4147-A177-3AD203B41FA5}">
                      <a16:colId xmlns:a16="http://schemas.microsoft.com/office/drawing/2014/main" val="294726626"/>
                    </a:ext>
                  </a:extLst>
                </a:gridCol>
              </a:tblGrid>
              <a:tr h="2053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Section Representatives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409937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Canadian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Perry Comeau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National Research Council for Canada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019008"/>
                  </a:ext>
                </a:extLst>
              </a:tr>
              <a:tr h="1366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Central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Dan Hinson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Textron Aviation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51917"/>
                  </a:ext>
                </a:extLst>
              </a:tr>
              <a:tr h="1366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East Coast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Steve Wright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KBR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705392"/>
                  </a:ext>
                </a:extLst>
              </a:tr>
              <a:tr h="1366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European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Jeremy  Tracy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Leonardo Helicopters (Ret)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923324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Great Lakes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James </a:t>
                      </a:r>
                      <a:r>
                        <a:rPr lang="en-US" sz="1400" b="0" dirty="0" err="1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Bieryla</a:t>
                      </a:r>
                      <a:endParaRPr lang="en-US" sz="1400" b="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Dept. of the Air Force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532767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Indian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err="1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Subash</a:t>
                      </a:r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 John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Indian Air Force (Ret)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629824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Northwest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Steve Crane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Allied Approach Group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791069"/>
                  </a:ext>
                </a:extLst>
              </a:tr>
              <a:tr h="1366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Southeast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Glen </a:t>
                      </a:r>
                      <a:r>
                        <a:rPr lang="en-US" sz="1400" b="0" dirty="0" err="1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Knaust</a:t>
                      </a:r>
                      <a:endParaRPr lang="en-US" sz="1400" b="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Lockheed Martin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897585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Southwest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Tom Currie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Bell Helicopter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50084"/>
                  </a:ext>
                </a:extLst>
              </a:tr>
              <a:tr h="20535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West Coast Section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William Koyama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Lockheed Martin</a:t>
                      </a:r>
                    </a:p>
                  </a:txBody>
                  <a:tcPr marL="50015" marR="50015" marT="25008" marB="250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23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9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Events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66286"/>
              </p:ext>
            </p:extLst>
          </p:nvPr>
        </p:nvGraphicFramePr>
        <p:xfrm>
          <a:off x="2926227" y="1503399"/>
          <a:ext cx="6621346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86233993"/>
                    </a:ext>
                  </a:extLst>
                </a:gridCol>
                <a:gridCol w="2557346">
                  <a:extLst>
                    <a:ext uri="{9D8B030D-6E8A-4147-A177-3AD203B41FA5}">
                      <a16:colId xmlns:a16="http://schemas.microsoft.com/office/drawing/2014/main" val="3893253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Southeast Section Symposium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February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65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 Coast Section Symposium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March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94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 Coast Section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Symposium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April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87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Section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Symposium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April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64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Northwest Section Symposium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April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604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Flight Test Safety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 May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890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Lakes 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Symposium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May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347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r>
                        <a:rPr lang="en-US" b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European Section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Symposium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18-21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 2022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31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Canadian Section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Symposium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8-9 June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39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r>
                        <a:rPr lang="en-US" b="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Annual Symposium</a:t>
                      </a:r>
                      <a:r>
                        <a:rPr lang="en-US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Banquet</a:t>
                      </a:r>
                      <a:endParaRPr lang="en-US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21-24 September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96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Flight Test Safety Workshop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11-13 October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39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57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 must be </a:t>
            </a:r>
            <a:r>
              <a:rPr lang="en-US" b="1" dirty="0">
                <a:solidFill>
                  <a:schemeClr val="tx1"/>
                </a:solidFill>
              </a:rPr>
              <a:t>ACTIVELY ENGAGED </a:t>
            </a:r>
            <a:r>
              <a:rPr lang="en-US" dirty="0"/>
              <a:t>in flight test activities!</a:t>
            </a:r>
          </a:p>
          <a:p>
            <a:pPr lvl="1"/>
            <a:r>
              <a:rPr lang="en-US" dirty="0"/>
              <a:t>Join as soon as you can, don’t postpone!</a:t>
            </a:r>
          </a:p>
          <a:p>
            <a:r>
              <a:rPr lang="en-US" dirty="0"/>
              <a:t>As a new Test Pilot School Graduate</a:t>
            </a:r>
          </a:p>
          <a:p>
            <a:pPr lvl="1"/>
            <a:r>
              <a:rPr lang="en-US" dirty="0"/>
              <a:t>Join SETP immediately by submitting your Provisional Associate Member (PAM) application</a:t>
            </a:r>
          </a:p>
          <a:p>
            <a:r>
              <a:rPr lang="en-US" dirty="0"/>
              <a:t>You can upgrade later, when eligible, as either</a:t>
            </a:r>
          </a:p>
          <a:p>
            <a:pPr lvl="1"/>
            <a:r>
              <a:rPr lang="en-US" dirty="0"/>
              <a:t>Associate Member (AM) </a:t>
            </a:r>
          </a:p>
          <a:p>
            <a:pPr lvl="1"/>
            <a:r>
              <a:rPr lang="en-US" dirty="0"/>
              <a:t>Member (M)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Can I Join SETP?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20141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Provisional Associate Member</a:t>
            </a:r>
          </a:p>
          <a:p>
            <a:pPr lvl="1"/>
            <a:r>
              <a:rPr lang="en-US" dirty="0"/>
              <a:t>Recognized Test Pilot School Graduate</a:t>
            </a:r>
          </a:p>
          <a:p>
            <a:pPr lvl="1"/>
            <a:r>
              <a:rPr lang="en-US" dirty="0"/>
              <a:t>Attain Associate Member/Member Criteria Within 3 Years </a:t>
            </a:r>
          </a:p>
          <a:p>
            <a:pPr lvl="1"/>
            <a:r>
              <a:rPr lang="en-US" dirty="0"/>
              <a:t>No dues first year</a:t>
            </a:r>
          </a:p>
          <a:p>
            <a:r>
              <a:rPr lang="en-US" b="1" dirty="0"/>
              <a:t>Associate Member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6 months/6 qualifying </a:t>
            </a:r>
            <a:r>
              <a:rPr lang="en-US" dirty="0"/>
              <a:t>flights as P/CP in </a:t>
            </a:r>
            <a:r>
              <a:rPr lang="en-US" b="1" dirty="0">
                <a:solidFill>
                  <a:schemeClr val="tx1"/>
                </a:solidFill>
              </a:rPr>
              <a:t>Experimental or Developmental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24 months as Pilot in Production Flight Testing (6 months credit if TPS graduate) </a:t>
            </a:r>
          </a:p>
          <a:p>
            <a:pPr lvl="1"/>
            <a:r>
              <a:rPr lang="en-US" dirty="0"/>
              <a:t>12 months as Pilot for Engineering </a:t>
            </a:r>
            <a:r>
              <a:rPr lang="en-US" dirty="0" err="1"/>
              <a:t>Evals</a:t>
            </a:r>
            <a:r>
              <a:rPr lang="en-US" dirty="0"/>
              <a:t> (6 months credit if TPS graduate)</a:t>
            </a:r>
          </a:p>
          <a:p>
            <a:pPr lvl="1"/>
            <a:r>
              <a:rPr lang="en-US" dirty="0"/>
              <a:t>12 months as Pilot in Astronaut Training and TPS graduate</a:t>
            </a:r>
          </a:p>
          <a:p>
            <a:r>
              <a:rPr lang="en-US" b="1" dirty="0"/>
              <a:t>Member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12 months/12 qualifying </a:t>
            </a:r>
            <a:r>
              <a:rPr lang="en-US" dirty="0"/>
              <a:t>flights as P in </a:t>
            </a:r>
            <a:r>
              <a:rPr lang="en-US" b="1" dirty="0">
                <a:solidFill>
                  <a:schemeClr val="tx1"/>
                </a:solidFill>
              </a:rPr>
              <a:t>Experimental or Developmental </a:t>
            </a:r>
            <a:r>
              <a:rPr lang="en-US" dirty="0"/>
              <a:t>Testing</a:t>
            </a:r>
          </a:p>
          <a:p>
            <a:pPr lvl="1"/>
            <a:r>
              <a:rPr lang="en-US" dirty="0"/>
              <a:t>Pilot Controlling Trajectory of Space Vehicle at least 50 miles up</a:t>
            </a:r>
          </a:p>
          <a:p>
            <a:r>
              <a:rPr lang="en-US" b="1" dirty="0"/>
              <a:t>Associate Fellow/Fellow </a:t>
            </a:r>
            <a:endParaRPr lang="en-US" dirty="0"/>
          </a:p>
          <a:p>
            <a:pPr lvl="1"/>
            <a:r>
              <a:rPr lang="en-US" dirty="0"/>
              <a:t>“Legacy” test pilots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1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186" y="1383348"/>
            <a:ext cx="3973538" cy="51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9CB6-FD3A-486E-82CE-14E44B3F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365125"/>
            <a:ext cx="10233800" cy="1281113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A00C0-7BBC-49EE-A327-1F10585C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Began on 14 September 1955 when six civilian test pilots met for lunch at a cafe near Edwards Air Force Base on California's high desert. They determined the groups should be "dedicated to assist in the development of superior aircraft."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Seventeen pilots attended the first organized meeting of the "Testy Test Pilots Society" on 29 September 1955. This name was to be short-lived, however, as it was changed to “The Society of Experimental Test Pilots” at the second meeting on 13 October 1955.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>
                <a:hlinkClick r:id="rId3"/>
              </a:rPr>
              <a:t>SETP History Video - Click Here</a:t>
            </a: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09813-16AE-4164-896A-FC8276B7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SETP Vision</a:t>
            </a:r>
          </a:p>
          <a:p>
            <a:pPr>
              <a:spcBef>
                <a:spcPts val="600"/>
              </a:spcBef>
            </a:pPr>
            <a:r>
              <a:rPr lang="en-US" dirty="0"/>
              <a:t>To be the recognized world leader in </a:t>
            </a:r>
            <a:r>
              <a:rPr lang="en-US" b="1" dirty="0">
                <a:solidFill>
                  <a:schemeClr val="tx1"/>
                </a:solidFill>
              </a:rPr>
              <a:t>promoting safety, communication </a:t>
            </a:r>
            <a:r>
              <a:rPr lang="en-US" dirty="0"/>
              <a:t>and </a:t>
            </a:r>
            <a:r>
              <a:rPr lang="en-US" b="1" dirty="0">
                <a:solidFill>
                  <a:schemeClr val="tx1"/>
                </a:solidFill>
              </a:rPr>
              <a:t>education</a:t>
            </a:r>
            <a:r>
              <a:rPr lang="en-US" dirty="0"/>
              <a:t> in the design &amp; flight test of aerospace vehicles and their related systems. To maintain a viable professional and prestigious international society for all test pilots and aerospace corporations.</a:t>
            </a: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SETP Mission </a:t>
            </a:r>
          </a:p>
          <a:p>
            <a:pPr>
              <a:spcBef>
                <a:spcPts val="600"/>
              </a:spcBef>
            </a:pPr>
            <a:r>
              <a:rPr lang="en-US" dirty="0"/>
              <a:t>Broaden professional relationships through </a:t>
            </a:r>
            <a:r>
              <a:rPr lang="en-US" b="1" dirty="0">
                <a:solidFill>
                  <a:schemeClr val="tx1"/>
                </a:solidFill>
              </a:rPr>
              <a:t>the sharing of ideas and experiences </a:t>
            </a:r>
            <a:r>
              <a:rPr lang="en-US" dirty="0"/>
              <a:t>which </a:t>
            </a:r>
            <a:r>
              <a:rPr lang="en-US" b="1" dirty="0">
                <a:solidFill>
                  <a:schemeClr val="tx1"/>
                </a:solidFill>
              </a:rPr>
              <a:t>promote</a:t>
            </a:r>
            <a:r>
              <a:rPr lang="en-US" b="1" dirty="0"/>
              <a:t> </a:t>
            </a:r>
            <a:r>
              <a:rPr lang="en-US" b="1" dirty="0">
                <a:solidFill>
                  <a:schemeClr val="tx1"/>
                </a:solidFill>
              </a:rPr>
              <a:t>and enhance safety, communication and education</a:t>
            </a:r>
            <a:r>
              <a:rPr lang="en-US" b="1" dirty="0"/>
              <a:t>.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Prevent accidents and loss of life </a:t>
            </a:r>
            <a:r>
              <a:rPr lang="en-US" dirty="0"/>
              <a:t>by improving safety, design and flight test of aerospace vehicles and their related systems. </a:t>
            </a:r>
          </a:p>
          <a:p>
            <a:pPr>
              <a:spcBef>
                <a:spcPts val="600"/>
              </a:spcBef>
            </a:pPr>
            <a:r>
              <a:rPr lang="en-US" dirty="0"/>
              <a:t>Provide a forum to </a:t>
            </a:r>
            <a:r>
              <a:rPr lang="en-US" b="1" dirty="0">
                <a:solidFill>
                  <a:schemeClr val="tx1"/>
                </a:solidFill>
              </a:rPr>
              <a:t>disseminate information </a:t>
            </a:r>
            <a:r>
              <a:rPr lang="en-US" dirty="0"/>
              <a:t>to those in the aerospace industry for the benefit of all aviation users.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SETP Vision and Mission</a:t>
            </a:r>
          </a:p>
        </p:txBody>
      </p:sp>
    </p:spTree>
    <p:extLst>
      <p:ext uri="{BB962C8B-B14F-4D97-AF65-F5344CB8AC3E}">
        <p14:creationId xmlns:p14="http://schemas.microsoft.com/office/powerpoint/2010/main" val="414040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000" y="171627"/>
            <a:ext cx="10233800" cy="1325563"/>
          </a:xfrm>
        </p:spPr>
        <p:txBody>
          <a:bodyPr/>
          <a:lstStyle/>
          <a:p>
            <a:r>
              <a:rPr lang="en-US" dirty="0"/>
              <a:t>Code of Professional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418" y="1587523"/>
            <a:ext cx="5775070" cy="3673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Hold paramount the safety, health, and welfare of the end-user, passenger, and public.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Deliver accurate results and objective conclusions.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Reject bribery, fraud, and corruption in all forms, including conflicts of interest.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Properly credit the contributions of others.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Treat all persons fairly, based solely upon their words and deeds.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4693" y="1587523"/>
            <a:ext cx="5033960" cy="288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Advocate for safety in the balance of flight test program risks.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Seek, accept, and offer honest criticism.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Incorporate lessons-learned into future practice and share them when appropriate.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</a:rPr>
              <a:t>Steadfastly seek—and willingly provide—education and mentorship.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87306" y="4805152"/>
            <a:ext cx="6617389" cy="170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rgbClr val="FFFF00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FFFF00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FFFF00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FFF00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FFF00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Accountability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aptitude and proficiency before accepting tasks.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sound test pilot opinion is provided where relevant.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 and constructively address errors.</a:t>
            </a:r>
          </a:p>
        </p:txBody>
      </p:sp>
    </p:spTree>
    <p:extLst>
      <p:ext uri="{BB962C8B-B14F-4D97-AF65-F5344CB8AC3E}">
        <p14:creationId xmlns:p14="http://schemas.microsoft.com/office/powerpoint/2010/main" val="377297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6ED9D8C-C09D-4F98-9E0F-7F1071AF8AD8}"/>
              </a:ext>
            </a:extLst>
          </p:cNvPr>
          <p:cNvSpPr/>
          <p:nvPr/>
        </p:nvSpPr>
        <p:spPr>
          <a:xfrm>
            <a:off x="9796463" y="2403476"/>
            <a:ext cx="538162" cy="49213"/>
          </a:xfrm>
          <a:custGeom>
            <a:avLst/>
            <a:gdLst>
              <a:gd name="connsiteX0" fmla="*/ 0 w 538717"/>
              <a:gd name="connsiteY0" fmla="*/ 49619 h 49619"/>
              <a:gd name="connsiteX1" fmla="*/ 148856 w 538717"/>
              <a:gd name="connsiteY1" fmla="*/ 14177 h 49619"/>
              <a:gd name="connsiteX2" fmla="*/ 198475 w 538717"/>
              <a:gd name="connsiteY2" fmla="*/ 35442 h 49619"/>
              <a:gd name="connsiteX3" fmla="*/ 382772 w 538717"/>
              <a:gd name="connsiteY3" fmla="*/ 35442 h 49619"/>
              <a:gd name="connsiteX4" fmla="*/ 538717 w 538717"/>
              <a:gd name="connsiteY4" fmla="*/ 0 h 49619"/>
              <a:gd name="connsiteX5" fmla="*/ 538717 w 538717"/>
              <a:gd name="connsiteY5" fmla="*/ 0 h 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17" h="49619">
                <a:moveTo>
                  <a:pt x="0" y="49619"/>
                </a:moveTo>
                <a:cubicBezTo>
                  <a:pt x="57888" y="33079"/>
                  <a:pt x="115777" y="16540"/>
                  <a:pt x="148856" y="14177"/>
                </a:cubicBezTo>
                <a:cubicBezTo>
                  <a:pt x="181935" y="11814"/>
                  <a:pt x="159489" y="31898"/>
                  <a:pt x="198475" y="35442"/>
                </a:cubicBezTo>
                <a:cubicBezTo>
                  <a:pt x="237461" y="38986"/>
                  <a:pt x="326065" y="41349"/>
                  <a:pt x="382772" y="35442"/>
                </a:cubicBezTo>
                <a:cubicBezTo>
                  <a:pt x="439479" y="29535"/>
                  <a:pt x="538717" y="0"/>
                  <a:pt x="538717" y="0"/>
                </a:cubicBezTo>
                <a:lnTo>
                  <a:pt x="538717" y="0"/>
                </a:lnTo>
              </a:path>
            </a:pathLst>
          </a:custGeom>
          <a:solidFill>
            <a:srgbClr val="0E0EB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391C34A-1D2D-4130-9F0B-A2ECDE181E89}"/>
              </a:ext>
            </a:extLst>
          </p:cNvPr>
          <p:cNvSpPr/>
          <p:nvPr/>
        </p:nvSpPr>
        <p:spPr>
          <a:xfrm>
            <a:off x="9906000" y="2384426"/>
            <a:ext cx="65088" cy="68263"/>
          </a:xfrm>
          <a:prstGeom prst="diamond">
            <a:avLst/>
          </a:prstGeom>
          <a:solidFill>
            <a:srgbClr val="0E0EBD"/>
          </a:solidFill>
          <a:ln>
            <a:solidFill>
              <a:srgbClr val="0B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294F6B4B-1283-45D8-857D-192F7468E592}"/>
              </a:ext>
            </a:extLst>
          </p:cNvPr>
          <p:cNvSpPr/>
          <p:nvPr/>
        </p:nvSpPr>
        <p:spPr>
          <a:xfrm>
            <a:off x="10075864" y="2403476"/>
            <a:ext cx="65087" cy="68263"/>
          </a:xfrm>
          <a:prstGeom prst="diamond">
            <a:avLst/>
          </a:prstGeom>
          <a:solidFill>
            <a:srgbClr val="0E0EBD"/>
          </a:solidFill>
          <a:ln>
            <a:solidFill>
              <a:srgbClr val="0B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3B13C2CD-4DDD-4FEB-978A-31299EC637EF}"/>
              </a:ext>
            </a:extLst>
          </p:cNvPr>
          <p:cNvSpPr/>
          <p:nvPr/>
        </p:nvSpPr>
        <p:spPr>
          <a:xfrm>
            <a:off x="10256839" y="2373313"/>
            <a:ext cx="65087" cy="68262"/>
          </a:xfrm>
          <a:prstGeom prst="diamond">
            <a:avLst/>
          </a:prstGeom>
          <a:solidFill>
            <a:srgbClr val="0E0EBD"/>
          </a:solidFill>
          <a:ln>
            <a:solidFill>
              <a:srgbClr val="0B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71813C-CF71-40FC-A7E2-FF9F7AE8A21E}"/>
              </a:ext>
            </a:extLst>
          </p:cNvPr>
          <p:cNvSpPr txBox="1">
            <a:spLocks/>
          </p:cNvSpPr>
          <p:nvPr/>
        </p:nvSpPr>
        <p:spPr>
          <a:xfrm>
            <a:off x="7853040" y="5549360"/>
            <a:ext cx="3846267" cy="65580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Corporate Members   74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164B19-DDFD-4C3A-AB2D-57598877D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15342"/>
              </p:ext>
            </p:extLst>
          </p:nvPr>
        </p:nvGraphicFramePr>
        <p:xfrm>
          <a:off x="7839342" y="2130608"/>
          <a:ext cx="3873663" cy="29705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59843">
                  <a:extLst>
                    <a:ext uri="{9D8B030D-6E8A-4147-A177-3AD203B41FA5}">
                      <a16:colId xmlns:a16="http://schemas.microsoft.com/office/drawing/2014/main" val="721683232"/>
                    </a:ext>
                  </a:extLst>
                </a:gridCol>
                <a:gridCol w="713820">
                  <a:extLst>
                    <a:ext uri="{9D8B030D-6E8A-4147-A177-3AD203B41FA5}">
                      <a16:colId xmlns:a16="http://schemas.microsoft.com/office/drawing/2014/main" val="71941466"/>
                    </a:ext>
                  </a:extLst>
                </a:gridCol>
              </a:tblGrid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Honorary Fellow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06104"/>
                  </a:ext>
                </a:extLst>
              </a:tr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Fellow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98573"/>
                  </a:ext>
                </a:extLst>
              </a:tr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Associate Fellow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365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971044"/>
                  </a:ext>
                </a:extLst>
              </a:tr>
              <a:tr h="28247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Member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1465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01517"/>
                  </a:ext>
                </a:extLst>
              </a:tr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Associate Member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285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37885"/>
                  </a:ext>
                </a:extLst>
              </a:tr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Provisional Associate Member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136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13756"/>
                  </a:ext>
                </a:extLst>
              </a:tr>
              <a:tr h="2735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Total: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2485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385265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Membership Statistics </a:t>
            </a:r>
            <a:br>
              <a:rPr lang="en-US" altLang="en-US" dirty="0"/>
            </a:br>
            <a:r>
              <a:rPr lang="en-US" altLang="en-US" sz="2800" b="0" dirty="0"/>
              <a:t>(EOY 2020)</a:t>
            </a:r>
            <a:endParaRPr lang="en-US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B7D057-5D88-6649-A9B8-422ED842B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115595"/>
              </p:ext>
            </p:extLst>
          </p:nvPr>
        </p:nvGraphicFramePr>
        <p:xfrm>
          <a:off x="444499" y="1866899"/>
          <a:ext cx="7176983" cy="458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1066">
            <a:extLst>
              <a:ext uri="{FF2B5EF4-FFF2-40B4-BE49-F238E27FC236}">
                <a16:creationId xmlns:a16="http://schemas.microsoft.com/office/drawing/2014/main" id="{4F182F19-C2F0-427A-BB63-0FDCF114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32" y="4848557"/>
            <a:ext cx="1319924" cy="188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Australia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Austria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Belgium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Brazil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Canada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China</a:t>
            </a:r>
          </a:p>
        </p:txBody>
      </p:sp>
      <p:sp>
        <p:nvSpPr>
          <p:cNvPr id="16389" name="Text Box 1069">
            <a:extLst>
              <a:ext uri="{FF2B5EF4-FFF2-40B4-BE49-F238E27FC236}">
                <a16:creationId xmlns:a16="http://schemas.microsoft.com/office/drawing/2014/main" id="{71CF1030-48B2-40A1-8E4C-6729C007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988" y="4857749"/>
            <a:ext cx="1877654" cy="18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Czech Republic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Denmark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Finland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France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Germany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Greece</a:t>
            </a:r>
          </a:p>
          <a:p>
            <a:pPr eaLnBrk="1" hangingPunct="1"/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Text Box 1071">
            <a:extLst>
              <a:ext uri="{FF2B5EF4-FFF2-40B4-BE49-F238E27FC236}">
                <a16:creationId xmlns:a16="http://schemas.microsoft.com/office/drawing/2014/main" id="{040AFEAC-0CA8-46F2-9FB7-8F7717FA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307" y="5172605"/>
            <a:ext cx="1686447" cy="156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Korea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Netherlands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New Zealand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Norway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Qatar</a:t>
            </a:r>
          </a:p>
        </p:txBody>
      </p:sp>
      <p:sp>
        <p:nvSpPr>
          <p:cNvPr id="16392" name="Text Box 1072">
            <a:extLst>
              <a:ext uri="{FF2B5EF4-FFF2-40B4-BE49-F238E27FC236}">
                <a16:creationId xmlns:a16="http://schemas.microsoft.com/office/drawing/2014/main" id="{58DC2B42-87FE-4BEE-80CF-C44FDEFB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786" y="4866941"/>
            <a:ext cx="1552184" cy="18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Russia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Singapore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Slovenia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South Africa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Spain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Sweden</a:t>
            </a:r>
          </a:p>
          <a:p>
            <a:pPr eaLnBrk="1" hangingPunct="1"/>
            <a:endParaRPr lang="en-US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Text Box 1074">
            <a:extLst>
              <a:ext uri="{FF2B5EF4-FFF2-40B4-BE49-F238E27FC236}">
                <a16:creationId xmlns:a16="http://schemas.microsoft.com/office/drawing/2014/main" id="{F6C10AAE-B93B-4349-89F1-E8668B663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002" y="4866942"/>
            <a:ext cx="2437963" cy="18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Switzerland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Thailand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Turkey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United Arab Emirates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United Kingdom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United States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44F228-5446-4E6E-A99D-C83B06F4971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SETP is a Global Organization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165A72-F7B7-40BB-8FD3-8A8D332CB2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76" y="1401700"/>
            <a:ext cx="8608298" cy="4389500"/>
          </a:xfrm>
          <a:prstGeom prst="rect">
            <a:avLst/>
          </a:prstGeom>
        </p:spPr>
      </p:pic>
      <p:sp>
        <p:nvSpPr>
          <p:cNvPr id="16390" name="Text Box 1070">
            <a:extLst>
              <a:ext uri="{FF2B5EF4-FFF2-40B4-BE49-F238E27FC236}">
                <a16:creationId xmlns:a16="http://schemas.microsoft.com/office/drawing/2014/main" id="{B519C492-9FBA-462A-B0E9-076B4F7D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674" y="5120032"/>
            <a:ext cx="1371601" cy="16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Indonesia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Israel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</a:p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Japan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787815-777A-9E47-9AF6-1651579D7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25" y="1855390"/>
            <a:ext cx="5807554" cy="41489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1285D9-204C-4034-A005-2C36DFD8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n>
                  <a:solidFill>
                    <a:schemeClr val="bg1"/>
                  </a:solidFill>
                </a:ln>
                <a:ea typeface="Tahoma" panose="020B0604030504040204" pitchFamily="34" charset="0"/>
              </a:rPr>
              <a:t>SETP Sections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3B0953-8AC4-4D96-9A75-E6375050B2DA}"/>
              </a:ext>
            </a:extLst>
          </p:cNvPr>
          <p:cNvGrpSpPr>
            <a:grpSpLocks/>
          </p:cNvGrpSpPr>
          <p:nvPr/>
        </p:nvGrpSpPr>
        <p:grpSpPr bwMode="auto">
          <a:xfrm>
            <a:off x="2727450" y="0"/>
            <a:ext cx="7390641" cy="990600"/>
            <a:chOff x="1392" y="768"/>
            <a:chExt cx="3677" cy="672"/>
          </a:xfrm>
          <a:noFill/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7984F7A-D13F-4F98-AD1F-1BC401027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3408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EF100FA4-E604-44CC-A9A7-812AB054A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900"/>
              <a:ext cx="3606" cy="5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870657"/>
              </p:ext>
            </p:extLst>
          </p:nvPr>
        </p:nvGraphicFramePr>
        <p:xfrm>
          <a:off x="7796568" y="2832594"/>
          <a:ext cx="320020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08">
                  <a:extLst>
                    <a:ext uri="{9D8B030D-6E8A-4147-A177-3AD203B41FA5}">
                      <a16:colId xmlns:a16="http://schemas.microsoft.com/office/drawing/2014/main" val="27003596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SETP</a:t>
                      </a:r>
                      <a:r>
                        <a:rPr lang="en-US" sz="2400" baseline="0" dirty="0"/>
                        <a:t> International Sections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56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European Section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2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Canadian Section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77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Indian Section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40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9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5">
            <a:extLst>
              <a:ext uri="{FF2B5EF4-FFF2-40B4-BE49-F238E27FC236}">
                <a16:creationId xmlns:a16="http://schemas.microsoft.com/office/drawing/2014/main" id="{E1D4A392-6F28-4D5D-85A2-402F2FCBA2F7}"/>
              </a:ext>
            </a:extLst>
          </p:cNvPr>
          <p:cNvGrpSpPr>
            <a:grpSpLocks/>
          </p:cNvGrpSpPr>
          <p:nvPr/>
        </p:nvGrpSpPr>
        <p:grpSpPr bwMode="auto">
          <a:xfrm>
            <a:off x="2493044" y="0"/>
            <a:ext cx="7390641" cy="990600"/>
            <a:chOff x="1392" y="768"/>
            <a:chExt cx="3677" cy="672"/>
          </a:xfrm>
          <a:noFill/>
        </p:grpSpPr>
        <p:sp>
          <p:nvSpPr>
            <p:cNvPr id="27653" name="Rectangle 3">
              <a:extLst>
                <a:ext uri="{FF2B5EF4-FFF2-40B4-BE49-F238E27FC236}">
                  <a16:creationId xmlns:a16="http://schemas.microsoft.com/office/drawing/2014/main" id="{0B73D463-9846-481D-8F97-609F4CD2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768"/>
              <a:ext cx="3408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400"/>
            </a:p>
          </p:txBody>
        </p:sp>
        <p:sp>
          <p:nvSpPr>
            <p:cNvPr id="27654" name="Text Box 4">
              <a:extLst>
                <a:ext uri="{FF2B5EF4-FFF2-40B4-BE49-F238E27FC236}">
                  <a16:creationId xmlns:a16="http://schemas.microsoft.com/office/drawing/2014/main" id="{ADF4E9D7-4E0E-4107-9E2E-BFC8D2AFB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3" y="900"/>
              <a:ext cx="3606" cy="5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altLang="en-US" dirty="0">
                <a:cs typeface="Arial" panose="020B0604020202020204" pitchFamily="34" charset="0"/>
              </a:rPr>
              <a:t>Professional Society</a:t>
            </a:r>
          </a:p>
          <a:p>
            <a:pPr marL="457200" indent="-457200">
              <a:defRPr/>
            </a:pPr>
            <a:r>
              <a:rPr lang="en-US" altLang="en-US" dirty="0">
                <a:cs typeface="Arial" panose="020B0604020202020204" pitchFamily="34" charset="0"/>
              </a:rPr>
              <a:t>Access to Knowledge &amp; Tech Support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>
              <a:defRPr/>
            </a:pPr>
            <a:r>
              <a:rPr lang="en-US" altLang="en-US" dirty="0">
                <a:cs typeface="Arial" panose="020B0604020202020204" pitchFamily="34" charset="0"/>
              </a:rPr>
              <a:t>SETP Foundation</a:t>
            </a:r>
          </a:p>
          <a:p>
            <a:pPr marL="457200" indent="-457200">
              <a:defRPr/>
            </a:pPr>
            <a:r>
              <a:rPr lang="en-US" altLang="en-US" dirty="0">
                <a:cs typeface="Arial" panose="020B0604020202020204" pitchFamily="34" charset="0"/>
              </a:rPr>
              <a:t>SETP Scholarship Foundation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n>
                  <a:solidFill>
                    <a:schemeClr val="bg1"/>
                  </a:solidFill>
                </a:ln>
                <a:ea typeface="Tahoma" panose="020B0604030504040204" pitchFamily="34" charset="0"/>
              </a:rPr>
              <a:t>Benefits of Membership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443DE4B-CA6F-44A9-935C-F523D80F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385" y="1451788"/>
            <a:ext cx="8292791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•"/>
            </a:pPr>
            <a:endParaRPr lang="en-US" altLang="fr-FR" sz="12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000" y="1825625"/>
            <a:ext cx="778982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fr-FR" dirty="0"/>
              <a:t>Networking</a:t>
            </a:r>
          </a:p>
          <a:p>
            <a:pPr>
              <a:spcBef>
                <a:spcPts val="1800"/>
              </a:spcBef>
            </a:pPr>
            <a:r>
              <a:rPr lang="en-US" altLang="fr-FR" dirty="0"/>
              <a:t>Industry Connectivity</a:t>
            </a:r>
          </a:p>
          <a:p>
            <a:pPr lvl="1"/>
            <a:r>
              <a:rPr lang="en-US" altLang="fr-FR" dirty="0"/>
              <a:t>Online Roster of individual and corporate members with search functions</a:t>
            </a:r>
          </a:p>
          <a:p>
            <a:pPr lvl="1"/>
            <a:r>
              <a:rPr lang="en-US" altLang="fr-FR" dirty="0"/>
              <a:t>Annual Symposia in US and abroad</a:t>
            </a:r>
          </a:p>
          <a:p>
            <a:pPr>
              <a:spcBef>
                <a:spcPts val="1800"/>
              </a:spcBef>
            </a:pPr>
            <a:r>
              <a:rPr lang="en-US" altLang="fr-FR" dirty="0"/>
              <a:t>Job Openings</a:t>
            </a:r>
          </a:p>
          <a:p>
            <a:pPr lvl="1"/>
            <a:r>
              <a:rPr lang="en-US" altLang="fr-FR" dirty="0"/>
              <a:t>Corporate and non corporate members can advertise job openings</a:t>
            </a:r>
          </a:p>
          <a:p>
            <a:pPr lvl="1"/>
            <a:r>
              <a:rPr lang="en-US" altLang="fr-FR" dirty="0"/>
              <a:t>Accessible via website or SETP LinkedIn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Society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29D45-C851-413B-B054-F847C0C48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0062" y="3813717"/>
            <a:ext cx="2425978" cy="2716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9B817-2543-4767-8957-CD7A78898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991">
            <a:off x="9254706" y="1331901"/>
            <a:ext cx="2609808" cy="1957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9DF9-92A4-4287-A1DA-31C38E6F52E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16911</TotalTime>
  <Words>1210</Words>
  <Application>Microsoft Office PowerPoint</Application>
  <PresentationFormat>Widescreen</PresentationFormat>
  <Paragraphs>289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Tahoma</vt:lpstr>
      <vt:lpstr>Times New Roman</vt:lpstr>
      <vt:lpstr>Depth</vt:lpstr>
      <vt:lpstr>The Society of Experimental Test Pilots</vt:lpstr>
      <vt:lpstr>History</vt:lpstr>
      <vt:lpstr>SETP Vision and Mission</vt:lpstr>
      <vt:lpstr>Code of Professional Ethics</vt:lpstr>
      <vt:lpstr>Membership Statistics  (EOY 2020)</vt:lpstr>
      <vt:lpstr>SETP is a Global Organization</vt:lpstr>
      <vt:lpstr>SETP Sections</vt:lpstr>
      <vt:lpstr>Benefits of Membership</vt:lpstr>
      <vt:lpstr>Professional Society</vt:lpstr>
      <vt:lpstr>Access to Knowledge &amp; Tech Support</vt:lpstr>
      <vt:lpstr>SETP Foundation (non-profit)</vt:lpstr>
      <vt:lpstr>SETP Scholarship Foundation  (non-profit)</vt:lpstr>
      <vt:lpstr>Website - www.setp.org</vt:lpstr>
      <vt:lpstr>SETP Leadership</vt:lpstr>
      <vt:lpstr>2022 Events</vt:lpstr>
      <vt:lpstr>How Can I Join SETP?</vt:lpstr>
      <vt:lpstr>Membership Grades</vt:lpstr>
      <vt:lpstr>Questions?</vt:lpstr>
    </vt:vector>
  </TitlesOfParts>
  <Company>SETP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Art@time2climb.com</dc:creator>
  <cp:keywords/>
  <cp:lastModifiedBy>Susan Bennett</cp:lastModifiedBy>
  <cp:revision>371</cp:revision>
  <cp:lastPrinted>2020-12-01T05:07:15Z</cp:lastPrinted>
  <dcterms:created xsi:type="dcterms:W3CDTF">2015-09-04T15:35:09Z</dcterms:created>
  <dcterms:modified xsi:type="dcterms:W3CDTF">2021-11-18T20:01:16Z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LFWC\e297568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